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C5DC-F8E2-407C-AA94-867D8096AE66}" type="datetimeFigureOut">
              <a:rPr lang="it-IT" smtClean="0"/>
              <a:t>11/10/2008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ADD3-5343-4615-9A2C-E30F3A4F49C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C5DC-F8E2-407C-AA94-867D8096AE66}" type="datetimeFigureOut">
              <a:rPr lang="it-IT" smtClean="0"/>
              <a:t>11/10/2008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ADD3-5343-4615-9A2C-E30F3A4F49C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C5DC-F8E2-407C-AA94-867D8096AE66}" type="datetimeFigureOut">
              <a:rPr lang="it-IT" smtClean="0"/>
              <a:t>11/10/2008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ADD3-5343-4615-9A2C-E30F3A4F49C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C5DC-F8E2-407C-AA94-867D8096AE66}" type="datetimeFigureOut">
              <a:rPr lang="it-IT" smtClean="0"/>
              <a:t>11/10/2008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ADD3-5343-4615-9A2C-E30F3A4F49C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C5DC-F8E2-407C-AA94-867D8096AE66}" type="datetimeFigureOut">
              <a:rPr lang="it-IT" smtClean="0"/>
              <a:t>11/10/2008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ADD3-5343-4615-9A2C-E30F3A4F49C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C5DC-F8E2-407C-AA94-867D8096AE66}" type="datetimeFigureOut">
              <a:rPr lang="it-IT" smtClean="0"/>
              <a:t>11/10/2008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ADD3-5343-4615-9A2C-E30F3A4F49C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C5DC-F8E2-407C-AA94-867D8096AE66}" type="datetimeFigureOut">
              <a:rPr lang="it-IT" smtClean="0"/>
              <a:t>11/10/2008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ADD3-5343-4615-9A2C-E30F3A4F49C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C5DC-F8E2-407C-AA94-867D8096AE66}" type="datetimeFigureOut">
              <a:rPr lang="it-IT" smtClean="0"/>
              <a:t>11/10/2008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ADD3-5343-4615-9A2C-E30F3A4F49C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C5DC-F8E2-407C-AA94-867D8096AE66}" type="datetimeFigureOut">
              <a:rPr lang="it-IT" smtClean="0"/>
              <a:t>11/10/2008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ADD3-5343-4615-9A2C-E30F3A4F49C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C5DC-F8E2-407C-AA94-867D8096AE66}" type="datetimeFigureOut">
              <a:rPr lang="it-IT" smtClean="0"/>
              <a:t>11/10/2008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ADD3-5343-4615-9A2C-E30F3A4F49C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C5DC-F8E2-407C-AA94-867D8096AE66}" type="datetimeFigureOut">
              <a:rPr lang="it-IT" smtClean="0"/>
              <a:t>11/10/2008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ADD3-5343-4615-9A2C-E30F3A4F49C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0C5DC-F8E2-407C-AA94-867D8096AE66}" type="datetimeFigureOut">
              <a:rPr lang="it-IT" smtClean="0"/>
              <a:t>11/10/2008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CADD3-5343-4615-9A2C-E30F3A4F49C5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it-IT" sz="24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it-IT" sz="24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</a:br>
            <a:r>
              <a:rPr lang="it-IT" sz="24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it-IT" sz="24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</a:br>
            <a:r>
              <a:rPr lang="it-IT" sz="2400" b="1" dirty="0" err="1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Openness</a:t>
            </a:r>
            <a:r>
              <a:rPr lang="it-IT" sz="24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 with Information</a:t>
            </a:r>
            <a:br>
              <a:rPr lang="it-IT" sz="24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</a:br>
            <a:r>
              <a:rPr lang="it-IT" sz="24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Definition</a:t>
            </a:r>
            <a:br>
              <a:rPr lang="it-IT" sz="24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</a:br>
            <a:r>
              <a:rPr lang="it-IT" sz="24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it-IT" sz="24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</a:br>
            <a:endParaRPr lang="it-IT" sz="2400" b="1" dirty="0" smtClean="0">
              <a:solidFill>
                <a:schemeClr val="bg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171" name="Segnaposto contenuto 2"/>
          <p:cNvSpPr>
            <a:spLocks noGrp="1"/>
          </p:cNvSpPr>
          <p:nvPr>
            <p:ph idx="1"/>
          </p:nvPr>
        </p:nvSpPr>
        <p:spPr>
          <a:xfrm>
            <a:off x="500034" y="1214422"/>
            <a:ext cx="7929618" cy="428628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“Trust based on the fact that </a:t>
            </a:r>
            <a:r>
              <a:rPr lang="it-IT" sz="2800" dirty="0" smtClean="0"/>
              <a:t>other team members share information important to the team:</a:t>
            </a:r>
          </a:p>
          <a:p>
            <a:pPr marL="806450" indent="355600">
              <a:spcBef>
                <a:spcPts val="0"/>
              </a:spcBef>
              <a:buClr>
                <a:srgbClr val="0000FF"/>
              </a:buClr>
              <a:buSzPct val="50000"/>
              <a:buFont typeface="Wingdings" pitchFamily="2" charset="2"/>
              <a:buChar char="Ø"/>
            </a:pPr>
            <a:r>
              <a:rPr lang="it-IT" sz="2800" dirty="0" smtClean="0"/>
              <a:t>proactively &amp; clearly</a:t>
            </a:r>
          </a:p>
          <a:p>
            <a:pPr marL="806450" indent="355600">
              <a:buClr>
                <a:srgbClr val="0000FF"/>
              </a:buClr>
              <a:buSzPct val="50000"/>
              <a:buFont typeface="Wingdings" pitchFamily="2" charset="2"/>
              <a:buChar char="Ø"/>
            </a:pPr>
            <a:r>
              <a:rPr lang="en-US" sz="2800" dirty="0" smtClean="0"/>
              <a:t>open about needs &amp; motives</a:t>
            </a:r>
          </a:p>
          <a:p>
            <a:pPr marL="806450" indent="355600">
              <a:buClr>
                <a:srgbClr val="0000FF"/>
              </a:buClr>
              <a:buSzPct val="50000"/>
              <a:buFont typeface="Wingdings" pitchFamily="2" charset="2"/>
              <a:buChar char="Ø"/>
            </a:pPr>
            <a:r>
              <a:rPr lang="en-US" sz="2800" dirty="0" smtClean="0"/>
              <a:t>not holding on to useful information</a:t>
            </a:r>
          </a:p>
          <a:p>
            <a:pPr marL="806450" indent="355600">
              <a:buClr>
                <a:srgbClr val="0000FF"/>
              </a:buClr>
              <a:buSzPct val="50000"/>
              <a:buFont typeface="Wingdings" pitchFamily="2" charset="2"/>
              <a:buChar char="Ø"/>
            </a:pPr>
            <a:r>
              <a:rPr lang="it-IT" sz="2800" dirty="0" err="1" smtClean="0"/>
              <a:t>making</a:t>
            </a:r>
            <a:r>
              <a:rPr lang="it-IT" sz="2800" dirty="0" smtClean="0"/>
              <a:t> oneself: </a:t>
            </a:r>
          </a:p>
          <a:p>
            <a:pPr marL="1206500" lvl="1" indent="355600">
              <a:buClr>
                <a:srgbClr val="0000FF"/>
              </a:buClr>
              <a:buSzPct val="50000"/>
              <a:buFont typeface="Wingdings" pitchFamily="2" charset="2"/>
              <a:buChar char="Ø"/>
            </a:pPr>
            <a:r>
              <a:rPr lang="it-IT" sz="2400" dirty="0" smtClean="0"/>
              <a:t>available &amp; responsive</a:t>
            </a:r>
          </a:p>
          <a:p>
            <a:pPr marL="1206500" lvl="1" indent="355600">
              <a:buClr>
                <a:srgbClr val="0000FF"/>
              </a:buClr>
              <a:buSzPct val="50000"/>
              <a:buFont typeface="Wingdings" pitchFamily="2" charset="2"/>
              <a:buChar char="Ø"/>
            </a:pPr>
            <a:r>
              <a:rPr lang="it-IT" sz="2400" dirty="0" smtClean="0"/>
              <a:t>transparent &amp; unambiguous.”</a:t>
            </a:r>
          </a:p>
          <a:p>
            <a:pPr eaLnBrk="1" hangingPunct="1"/>
            <a:endParaRPr lang="it-IT" sz="2800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6215074" y="6143644"/>
            <a:ext cx="2479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© WORLDWORK LTD</a:t>
            </a:r>
            <a:endParaRPr lang="it-IT" dirty="0"/>
          </a:p>
        </p:txBody>
      </p:sp>
      <p:pic>
        <p:nvPicPr>
          <p:cNvPr id="5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22196"/>
            <a:ext cx="1285852" cy="835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it-IT" sz="24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it-IT" sz="24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</a:br>
            <a:r>
              <a:rPr lang="it-IT" sz="24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it-IT" sz="24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</a:br>
            <a:r>
              <a:rPr lang="it-IT" sz="24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 Emotional Accessibility </a:t>
            </a:r>
            <a:br>
              <a:rPr lang="it-IT" sz="24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</a:br>
            <a:r>
              <a:rPr lang="it-IT" sz="24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Definition</a:t>
            </a:r>
            <a:br>
              <a:rPr lang="it-IT" sz="24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</a:br>
            <a:r>
              <a:rPr lang="it-IT" sz="24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it-IT" sz="24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</a:br>
            <a:endParaRPr lang="it-IT" sz="2400" b="1" dirty="0" smtClean="0">
              <a:solidFill>
                <a:schemeClr val="bg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171" name="Segnaposto contenuto 2"/>
          <p:cNvSpPr>
            <a:spLocks noGrp="1"/>
          </p:cNvSpPr>
          <p:nvPr>
            <p:ph idx="1"/>
          </p:nvPr>
        </p:nvSpPr>
        <p:spPr>
          <a:xfrm>
            <a:off x="500034" y="1357298"/>
            <a:ext cx="8215370" cy="4286280"/>
          </a:xfrm>
        </p:spPr>
        <p:txBody>
          <a:bodyPr/>
          <a:lstStyle/>
          <a:p>
            <a:pPr marL="263525" indent="-263525">
              <a:buNone/>
            </a:pPr>
            <a:r>
              <a:rPr lang="en-US" sz="2800" dirty="0" smtClean="0"/>
              <a:t>“Trust based on the fact that </a:t>
            </a:r>
            <a:r>
              <a:rPr lang="it-IT" sz="2800" dirty="0" smtClean="0"/>
              <a:t>other team members :</a:t>
            </a:r>
          </a:p>
          <a:p>
            <a:pPr marL="620713" indent="371475">
              <a:buClr>
                <a:srgbClr val="0000FF"/>
              </a:buClr>
              <a:buSzPct val="50000"/>
              <a:buFont typeface="Wingdings" pitchFamily="2" charset="2"/>
              <a:buChar char="Ø"/>
            </a:pPr>
            <a:r>
              <a:rPr lang="it-IT" sz="2800" dirty="0" smtClean="0"/>
              <a:t>share </a:t>
            </a:r>
            <a:r>
              <a:rPr lang="en-US" sz="2800" dirty="0" smtClean="0"/>
              <a:t>their true feelings &amp; I can</a:t>
            </a:r>
          </a:p>
          <a:p>
            <a:pPr marL="620713" indent="371475">
              <a:buClr>
                <a:srgbClr val="0000FF"/>
              </a:buClr>
              <a:buSzPct val="50000"/>
              <a:buNone/>
            </a:pPr>
            <a:r>
              <a:rPr lang="en-US" sz="2800" dirty="0" smtClean="0"/>
              <a:t>relate to them on a personal l</a:t>
            </a:r>
            <a:r>
              <a:rPr lang="it-IT" sz="2800" dirty="0" smtClean="0"/>
              <a:t>evel</a:t>
            </a:r>
          </a:p>
          <a:p>
            <a:pPr marL="620713" indent="371475">
              <a:buClr>
                <a:srgbClr val="0000FF"/>
              </a:buClr>
              <a:buSzPct val="50000"/>
              <a:buFont typeface="Wingdings" pitchFamily="2" charset="2"/>
              <a:buChar char="Ø"/>
            </a:pPr>
            <a:r>
              <a:rPr lang="en-US" sz="2800" dirty="0" smtClean="0"/>
              <a:t>show sincerity &amp; commitment by</a:t>
            </a:r>
          </a:p>
          <a:p>
            <a:pPr marL="620713" indent="371475">
              <a:buClr>
                <a:srgbClr val="0000FF"/>
              </a:buClr>
              <a:buSzPct val="50000"/>
              <a:buNone/>
            </a:pPr>
            <a:r>
              <a:rPr lang="it-IT" sz="2800" dirty="0" smtClean="0"/>
              <a:t>open expression of emotions</a:t>
            </a:r>
          </a:p>
          <a:p>
            <a:pPr marL="620713" indent="371475">
              <a:buClr>
                <a:srgbClr val="0000FF"/>
              </a:buClr>
              <a:buSzPct val="50000"/>
              <a:buFont typeface="Wingdings" pitchFamily="2" charset="2"/>
              <a:buChar char="Ø"/>
            </a:pPr>
            <a:r>
              <a:rPr lang="en-US" sz="2800" dirty="0" smtClean="0"/>
              <a:t>ready to reveal personal information</a:t>
            </a:r>
          </a:p>
          <a:p>
            <a:pPr marL="620713" indent="371475">
              <a:buClr>
                <a:srgbClr val="0000FF"/>
              </a:buClr>
              <a:buSzPct val="50000"/>
              <a:buFont typeface="Wingdings" pitchFamily="2" charset="2"/>
              <a:buChar char="Ø"/>
            </a:pPr>
            <a:r>
              <a:rPr lang="en-US" sz="2800" dirty="0" smtClean="0"/>
              <a:t>personal &amp; human in their approach.”</a:t>
            </a:r>
            <a:endParaRPr lang="it-IT" sz="2800" dirty="0" smtClean="0"/>
          </a:p>
          <a:p>
            <a:pPr>
              <a:buNone/>
            </a:pPr>
            <a:endParaRPr lang="it-IT" sz="2800" dirty="0" smtClean="0"/>
          </a:p>
          <a:p>
            <a:pPr eaLnBrk="1" hangingPunct="1"/>
            <a:endParaRPr lang="it-IT" sz="2800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6215074" y="6143644"/>
            <a:ext cx="2479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© WORLDWORK LTD</a:t>
            </a:r>
            <a:endParaRPr lang="it-IT" dirty="0"/>
          </a:p>
        </p:txBody>
      </p:sp>
      <p:pic>
        <p:nvPicPr>
          <p:cNvPr id="6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22196"/>
            <a:ext cx="1285852" cy="835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94</Words>
  <Application>Microsoft Office PowerPoint</Application>
  <PresentationFormat>Presentazione su schermo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  Openness with Information Definition  </vt:lpstr>
      <vt:lpstr>   Emotional Accessibility  Definition  </vt:lpstr>
    </vt:vector>
  </TitlesOfParts>
  <Company>SynergyPlus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Openness with Information Definition  </dc:title>
  <dc:creator>Marianna Amy Crestani </dc:creator>
  <cp:lastModifiedBy>Marianna Amy Crestani </cp:lastModifiedBy>
  <cp:revision>2</cp:revision>
  <dcterms:created xsi:type="dcterms:W3CDTF">2008-10-11T13:46:02Z</dcterms:created>
  <dcterms:modified xsi:type="dcterms:W3CDTF">2008-10-11T13:50:05Z</dcterms:modified>
</cp:coreProperties>
</file>