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23" r:id="rId2"/>
    <p:sldId id="277" r:id="rId3"/>
    <p:sldId id="282" r:id="rId4"/>
    <p:sldId id="335" r:id="rId5"/>
    <p:sldId id="280" r:id="rId6"/>
    <p:sldId id="315" r:id="rId7"/>
    <p:sldId id="332" r:id="rId8"/>
    <p:sldId id="334" r:id="rId9"/>
    <p:sldId id="331" r:id="rId10"/>
    <p:sldId id="320" r:id="rId11"/>
    <p:sldId id="291" r:id="rId12"/>
    <p:sldId id="287" r:id="rId13"/>
    <p:sldId id="295" r:id="rId14"/>
    <p:sldId id="313" r:id="rId15"/>
    <p:sldId id="310" r:id="rId16"/>
    <p:sldId id="289" r:id="rId17"/>
    <p:sldId id="296" r:id="rId18"/>
    <p:sldId id="337" r:id="rId19"/>
    <p:sldId id="338" r:id="rId20"/>
    <p:sldId id="311" r:id="rId21"/>
    <p:sldId id="317" r:id="rId22"/>
    <p:sldId id="324" r:id="rId23"/>
    <p:sldId id="340" r:id="rId24"/>
    <p:sldId id="309" r:id="rId25"/>
    <p:sldId id="341" r:id="rId26"/>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FF66FF"/>
    <a:srgbClr val="000099"/>
    <a:srgbClr val="D85285"/>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2487" autoAdjust="0"/>
  </p:normalViewPr>
  <p:slideViewPr>
    <p:cSldViewPr>
      <p:cViewPr varScale="1">
        <p:scale>
          <a:sx n="73" d="100"/>
          <a:sy n="73" d="100"/>
        </p:scale>
        <p:origin x="-20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470" y="2538"/>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DAVID-TCO\Documenti\BACK%20OFFICE\CONFERENCES\SIETAR%202008\SurveySummary%20NEW%20plus%20rating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DAVID-TCO\Documenti\BACK%20OFFICE\CONFERENCES\SIETAR%202008\SurveySummary%20NEW%20plus%20rating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DAVID-TCO\Documenti\BACK%20OFFICE\CONFERENCES\SIETAR%202008\SurveySummary%20NEW%20plus%20rating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DAVID-TCO\Documenti\BACK%20OFFICE\CONFERENCES\SIETAR%202008\SurveySummary%20NEW%20plus%20ratings.xls"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Foglio_di_lavoro_di_Microsoft_Office_Excel1.xlsx"/></Relationships>
</file>

<file path=ppt/charts/_rels/chart6.xml.rels><?xml version="1.0" encoding="UTF-8" standalone="yes"?>
<Relationships xmlns="http://schemas.openxmlformats.org/package/2006/relationships"><Relationship Id="rId1" Type="http://schemas.openxmlformats.org/officeDocument/2006/relationships/package" Target="../embeddings/Foglio_di_lavoro_di_Microsoft_Office_Excel2.xlsx"/></Relationships>
</file>

<file path=ppt/charts/_rels/chart7.xml.rels><?xml version="1.0" encoding="UTF-8" standalone="yes"?>
<Relationships xmlns="http://schemas.openxmlformats.org/package/2006/relationships"><Relationship Id="rId1" Type="http://schemas.openxmlformats.org/officeDocument/2006/relationships/package" Target="../embeddings/Foglio_di_lavoro_di_Microsoft_Office_Excel3.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Foglio_di_lavoro_di_Microsoft_Office_Excel4.xlsx"/></Relationships>
</file>

<file path=ppt/charts/_rels/chart9.xml.rels><?xml version="1.0" encoding="UTF-8" standalone="yes"?>
<Relationships xmlns="http://schemas.openxmlformats.org/package/2006/relationships"><Relationship Id="rId1" Type="http://schemas.openxmlformats.org/officeDocument/2006/relationships/package" Target="../embeddings/Foglio_di_lavoro_di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autoTitleDeleted val="1"/>
    <c:plotArea>
      <c:layout>
        <c:manualLayout>
          <c:layoutTarget val="inner"/>
          <c:xMode val="edge"/>
          <c:yMode val="edge"/>
          <c:x val="9.6012393030786666E-2"/>
          <c:y val="8.173010574368908E-2"/>
          <c:w val="0.90398760696921343"/>
          <c:h val="0.82773062592101476"/>
        </c:manualLayout>
      </c:layout>
      <c:barChart>
        <c:barDir val="col"/>
        <c:grouping val="clustered"/>
        <c:ser>
          <c:idx val="0"/>
          <c:order val="0"/>
          <c:tx>
            <c:strRef>
              <c:f>'Country disposition'!$C$161</c:f>
              <c:strCache>
                <c:ptCount val="1"/>
                <c:pt idx="0">
                  <c:v>IT</c:v>
                </c:pt>
              </c:strCache>
            </c:strRef>
          </c:tx>
          <c:spPr>
            <a:solidFill>
              <a:srgbClr val="00B0F0"/>
            </a:solidFill>
          </c:spPr>
          <c:val>
            <c:numRef>
              <c:f>'Country disposition'!$C$162:$C$169</c:f>
              <c:numCache>
                <c:formatCode>General</c:formatCode>
                <c:ptCount val="8"/>
                <c:pt idx="0">
                  <c:v>50.4</c:v>
                </c:pt>
                <c:pt idx="1">
                  <c:v>17.099999999999987</c:v>
                </c:pt>
                <c:pt idx="2">
                  <c:v>11.8</c:v>
                </c:pt>
                <c:pt idx="3">
                  <c:v>-29.1</c:v>
                </c:pt>
                <c:pt idx="4">
                  <c:v>83.899999999999991</c:v>
                </c:pt>
                <c:pt idx="5">
                  <c:v>-67.7</c:v>
                </c:pt>
                <c:pt idx="6">
                  <c:v>-50.500000000000007</c:v>
                </c:pt>
                <c:pt idx="7">
                  <c:v>102.19999999999999</c:v>
                </c:pt>
              </c:numCache>
            </c:numRef>
          </c:val>
        </c:ser>
        <c:ser>
          <c:idx val="1"/>
          <c:order val="1"/>
          <c:tx>
            <c:strRef>
              <c:f>'Country disposition'!$D$161</c:f>
              <c:strCache>
                <c:ptCount val="1"/>
                <c:pt idx="0">
                  <c:v>USA</c:v>
                </c:pt>
              </c:strCache>
            </c:strRef>
          </c:tx>
          <c:spPr>
            <a:solidFill>
              <a:srgbClr val="FF66FF"/>
            </a:solidFill>
          </c:spPr>
          <c:val>
            <c:numRef>
              <c:f>'Country disposition'!$D$162:$D$169</c:f>
              <c:numCache>
                <c:formatCode>General</c:formatCode>
                <c:ptCount val="8"/>
                <c:pt idx="0">
                  <c:v>98.3</c:v>
                </c:pt>
                <c:pt idx="1">
                  <c:v>61.400000000000006</c:v>
                </c:pt>
                <c:pt idx="2">
                  <c:v>58.20000000000001</c:v>
                </c:pt>
                <c:pt idx="3">
                  <c:v>36.9</c:v>
                </c:pt>
                <c:pt idx="4">
                  <c:v>102.30000000000001</c:v>
                </c:pt>
                <c:pt idx="5">
                  <c:v>-9.8000000000000007</c:v>
                </c:pt>
                <c:pt idx="6">
                  <c:v>-51.20000000000001</c:v>
                </c:pt>
                <c:pt idx="7">
                  <c:v>26.7</c:v>
                </c:pt>
              </c:numCache>
            </c:numRef>
          </c:val>
        </c:ser>
        <c:ser>
          <c:idx val="2"/>
          <c:order val="2"/>
          <c:tx>
            <c:strRef>
              <c:f>'Country disposition'!$E$161</c:f>
              <c:strCache>
                <c:ptCount val="1"/>
                <c:pt idx="0">
                  <c:v>GER</c:v>
                </c:pt>
              </c:strCache>
            </c:strRef>
          </c:tx>
          <c:spPr>
            <a:solidFill>
              <a:srgbClr val="FFC000"/>
            </a:solidFill>
          </c:spPr>
          <c:val>
            <c:numRef>
              <c:f>'Country disposition'!$E$162:$E$169</c:f>
              <c:numCache>
                <c:formatCode>General</c:formatCode>
                <c:ptCount val="8"/>
                <c:pt idx="0">
                  <c:v>69.3</c:v>
                </c:pt>
                <c:pt idx="1">
                  <c:v>81.7</c:v>
                </c:pt>
                <c:pt idx="2">
                  <c:v>55.2</c:v>
                </c:pt>
                <c:pt idx="3">
                  <c:v>21.399999999999988</c:v>
                </c:pt>
                <c:pt idx="4">
                  <c:v>113.20000000000002</c:v>
                </c:pt>
                <c:pt idx="5">
                  <c:v>-30.699999999999996</c:v>
                </c:pt>
                <c:pt idx="6">
                  <c:v>-15.200000000000003</c:v>
                </c:pt>
                <c:pt idx="7">
                  <c:v>53.100000000000009</c:v>
                </c:pt>
              </c:numCache>
            </c:numRef>
          </c:val>
        </c:ser>
        <c:ser>
          <c:idx val="3"/>
          <c:order val="3"/>
          <c:tx>
            <c:strRef>
              <c:f>'Country disposition'!$F$161</c:f>
              <c:strCache>
                <c:ptCount val="1"/>
                <c:pt idx="0">
                  <c:v>UK</c:v>
                </c:pt>
              </c:strCache>
            </c:strRef>
          </c:tx>
          <c:spPr>
            <a:solidFill>
              <a:srgbClr val="00B050"/>
            </a:solidFill>
          </c:spPr>
          <c:val>
            <c:numRef>
              <c:f>'Country disposition'!$F$162:$F$169</c:f>
              <c:numCache>
                <c:formatCode>General</c:formatCode>
                <c:ptCount val="8"/>
                <c:pt idx="0">
                  <c:v>102.8</c:v>
                </c:pt>
                <c:pt idx="1">
                  <c:v>98.600000000000009</c:v>
                </c:pt>
                <c:pt idx="2">
                  <c:v>75.400000000000006</c:v>
                </c:pt>
                <c:pt idx="3">
                  <c:v>56.6</c:v>
                </c:pt>
                <c:pt idx="4">
                  <c:v>105.8</c:v>
                </c:pt>
                <c:pt idx="5">
                  <c:v>1.4999999999999944</c:v>
                </c:pt>
                <c:pt idx="6">
                  <c:v>4.3999999999999968</c:v>
                </c:pt>
                <c:pt idx="7">
                  <c:v>16.500000000000007</c:v>
                </c:pt>
              </c:numCache>
            </c:numRef>
          </c:val>
        </c:ser>
        <c:ser>
          <c:idx val="4"/>
          <c:order val="4"/>
          <c:tx>
            <c:strRef>
              <c:f>'Country disposition'!$G$161</c:f>
              <c:strCache>
                <c:ptCount val="1"/>
                <c:pt idx="0">
                  <c:v>Netherlands</c:v>
                </c:pt>
              </c:strCache>
            </c:strRef>
          </c:tx>
          <c:spPr>
            <a:solidFill>
              <a:srgbClr val="0000FF"/>
            </a:solidFill>
          </c:spPr>
          <c:val>
            <c:numRef>
              <c:f>'Country disposition'!$G$162:$G$169</c:f>
              <c:numCache>
                <c:formatCode>General</c:formatCode>
                <c:ptCount val="8"/>
                <c:pt idx="0">
                  <c:v>103.4</c:v>
                </c:pt>
                <c:pt idx="1">
                  <c:v>80.100000000000009</c:v>
                </c:pt>
                <c:pt idx="2">
                  <c:v>86.7</c:v>
                </c:pt>
                <c:pt idx="3">
                  <c:v>60.100000000000009</c:v>
                </c:pt>
                <c:pt idx="4">
                  <c:v>120.1</c:v>
                </c:pt>
                <c:pt idx="5">
                  <c:v>-6.6</c:v>
                </c:pt>
                <c:pt idx="6">
                  <c:v>13.4</c:v>
                </c:pt>
                <c:pt idx="7">
                  <c:v>-43.2</c:v>
                </c:pt>
              </c:numCache>
            </c:numRef>
          </c:val>
        </c:ser>
        <c:ser>
          <c:idx val="5"/>
          <c:order val="5"/>
          <c:tx>
            <c:strRef>
              <c:f>'Country disposition'!$H$161</c:f>
              <c:strCache>
                <c:ptCount val="1"/>
                <c:pt idx="0">
                  <c:v>China/Taiw</c:v>
                </c:pt>
              </c:strCache>
            </c:strRef>
          </c:tx>
          <c:spPr>
            <a:solidFill>
              <a:srgbClr val="FF0000"/>
            </a:solidFill>
          </c:spPr>
          <c:val>
            <c:numRef>
              <c:f>'Country disposition'!$H$162:$H$169</c:f>
              <c:numCache>
                <c:formatCode>0.00</c:formatCode>
                <c:ptCount val="8"/>
                <c:pt idx="0">
                  <c:v>136.5</c:v>
                </c:pt>
                <c:pt idx="1">
                  <c:v>77.2</c:v>
                </c:pt>
                <c:pt idx="2">
                  <c:v>50.1</c:v>
                </c:pt>
                <c:pt idx="3">
                  <c:v>40.9</c:v>
                </c:pt>
                <c:pt idx="4">
                  <c:v>118.8</c:v>
                </c:pt>
                <c:pt idx="5">
                  <c:v>-22.8</c:v>
                </c:pt>
                <c:pt idx="6">
                  <c:v>18.099999999999987</c:v>
                </c:pt>
                <c:pt idx="7">
                  <c:v>104.5</c:v>
                </c:pt>
              </c:numCache>
            </c:numRef>
          </c:val>
        </c:ser>
        <c:ser>
          <c:idx val="6"/>
          <c:order val="6"/>
          <c:tx>
            <c:strRef>
              <c:f>'Country disposition'!$I$161</c:f>
              <c:strCache>
                <c:ptCount val="1"/>
                <c:pt idx="0">
                  <c:v>India</c:v>
                </c:pt>
              </c:strCache>
            </c:strRef>
          </c:tx>
          <c:spPr>
            <a:solidFill>
              <a:srgbClr val="7030A0"/>
            </a:solidFill>
          </c:spPr>
          <c:val>
            <c:numRef>
              <c:f>'Country disposition'!$I$162:$I$169</c:f>
              <c:numCache>
                <c:formatCode>General</c:formatCode>
                <c:ptCount val="8"/>
                <c:pt idx="0">
                  <c:v>135.30000000000001</c:v>
                </c:pt>
                <c:pt idx="1">
                  <c:v>47.2</c:v>
                </c:pt>
                <c:pt idx="2">
                  <c:v>35.300000000000004</c:v>
                </c:pt>
                <c:pt idx="3">
                  <c:v>-5.8999999999999986</c:v>
                </c:pt>
                <c:pt idx="4">
                  <c:v>88.2</c:v>
                </c:pt>
                <c:pt idx="5">
                  <c:v>-23.599999999999987</c:v>
                </c:pt>
                <c:pt idx="6">
                  <c:v>-70.599999999999994</c:v>
                </c:pt>
                <c:pt idx="7">
                  <c:v>94.100000000000009</c:v>
                </c:pt>
              </c:numCache>
            </c:numRef>
          </c:val>
        </c:ser>
        <c:gapWidth val="75"/>
        <c:overlap val="-25"/>
        <c:axId val="92975488"/>
        <c:axId val="92977024"/>
      </c:barChart>
      <c:catAx>
        <c:axId val="92975488"/>
        <c:scaling>
          <c:orientation val="minMax"/>
        </c:scaling>
        <c:axPos val="b"/>
        <c:majorTickMark val="none"/>
        <c:tickLblPos val="nextTo"/>
        <c:txPr>
          <a:bodyPr/>
          <a:lstStyle/>
          <a:p>
            <a:pPr>
              <a:defRPr lang="it-IT"/>
            </a:pPr>
            <a:endParaRPr lang="it-IT"/>
          </a:p>
        </c:txPr>
        <c:crossAx val="92977024"/>
        <c:crosses val="autoZero"/>
        <c:auto val="1"/>
        <c:lblAlgn val="ctr"/>
        <c:lblOffset val="100"/>
      </c:catAx>
      <c:valAx>
        <c:axId val="92977024"/>
        <c:scaling>
          <c:orientation val="minMax"/>
        </c:scaling>
        <c:axPos val="l"/>
        <c:majorGridlines/>
        <c:numFmt formatCode="General" sourceLinked="1"/>
        <c:majorTickMark val="none"/>
        <c:tickLblPos val="nextTo"/>
        <c:txPr>
          <a:bodyPr/>
          <a:lstStyle/>
          <a:p>
            <a:pPr>
              <a:defRPr lang="it-IT"/>
            </a:pPr>
            <a:endParaRPr lang="it-IT"/>
          </a:p>
        </c:txPr>
        <c:crossAx val="92975488"/>
        <c:crosses val="autoZero"/>
        <c:crossBetween val="between"/>
      </c:valAx>
      <c:spPr>
        <a:solidFill>
          <a:schemeClr val="bg2"/>
        </a:solidFill>
      </c:spPr>
    </c:plotArea>
    <c:legend>
      <c:legendPos val="b"/>
      <c:layout>
        <c:manualLayout>
          <c:xMode val="edge"/>
          <c:yMode val="edge"/>
          <c:x val="0.25373799495675875"/>
          <c:y val="3.4565414637995048E-2"/>
          <c:w val="0.70750942270969064"/>
          <c:h val="3.7716786090118457E-2"/>
        </c:manualLayout>
      </c:layout>
      <c:txPr>
        <a:bodyPr/>
        <a:lstStyle/>
        <a:p>
          <a:pPr>
            <a:defRPr lang="it-IT"/>
          </a:pPr>
          <a:endParaRPr lang="it-IT"/>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style val="23"/>
  <c:chart>
    <c:view3D>
      <c:rAngAx val="1"/>
    </c:view3D>
    <c:plotArea>
      <c:layout>
        <c:manualLayout>
          <c:layoutTarget val="inner"/>
          <c:xMode val="edge"/>
          <c:yMode val="edge"/>
          <c:x val="5.8313831985942616E-2"/>
          <c:y val="1.5434762611335303E-2"/>
          <c:w val="0.91778344082110552"/>
          <c:h val="0.82313514616070682"/>
        </c:manualLayout>
      </c:layout>
      <c:bar3DChart>
        <c:barDir val="col"/>
        <c:grouping val="clustered"/>
        <c:ser>
          <c:idx val="0"/>
          <c:order val="0"/>
          <c:dPt>
            <c:idx val="0"/>
            <c:spPr>
              <a:solidFill>
                <a:srgbClr val="FF0000"/>
              </a:solidFill>
            </c:spPr>
          </c:dPt>
          <c:dPt>
            <c:idx val="1"/>
            <c:spPr>
              <a:solidFill>
                <a:srgbClr val="0000FF"/>
              </a:solidFill>
            </c:spPr>
          </c:dPt>
          <c:dPt>
            <c:idx val="2"/>
            <c:spPr>
              <a:solidFill>
                <a:srgbClr val="92D050"/>
              </a:solidFill>
            </c:spPr>
          </c:dPt>
          <c:dPt>
            <c:idx val="3"/>
            <c:spPr>
              <a:solidFill>
                <a:srgbClr val="FFC000"/>
              </a:solidFill>
            </c:spPr>
          </c:dPt>
          <c:dPt>
            <c:idx val="4"/>
            <c:spPr>
              <a:solidFill>
                <a:srgbClr val="FF66FF"/>
              </a:solidFill>
            </c:spPr>
          </c:dPt>
          <c:dPt>
            <c:idx val="5"/>
            <c:spPr>
              <a:solidFill>
                <a:srgbClr val="00B0F0"/>
              </a:solidFill>
            </c:spPr>
          </c:dPt>
          <c:dPt>
            <c:idx val="6"/>
            <c:spPr>
              <a:solidFill>
                <a:srgbClr val="7030A0"/>
              </a:solidFill>
            </c:spPr>
          </c:dPt>
          <c:cat>
            <c:strRef>
              <c:f>'Question 6'!$D$24:$J$24</c:f>
              <c:strCache>
                <c:ptCount val="7"/>
                <c:pt idx="0">
                  <c:v>CHINA/TAIWAN</c:v>
                </c:pt>
                <c:pt idx="1">
                  <c:v>HOLLAND</c:v>
                </c:pt>
                <c:pt idx="2">
                  <c:v>UK</c:v>
                </c:pt>
                <c:pt idx="3">
                  <c:v>GER</c:v>
                </c:pt>
                <c:pt idx="4">
                  <c:v>USA</c:v>
                </c:pt>
                <c:pt idx="5">
                  <c:v>IT</c:v>
                </c:pt>
                <c:pt idx="6">
                  <c:v>India</c:v>
                </c:pt>
              </c:strCache>
            </c:strRef>
          </c:cat>
          <c:val>
            <c:numRef>
              <c:f>'Question 6'!$D$25:$J$25</c:f>
              <c:numCache>
                <c:formatCode>General</c:formatCode>
                <c:ptCount val="7"/>
                <c:pt idx="0">
                  <c:v>314.3</c:v>
                </c:pt>
                <c:pt idx="1">
                  <c:v>414</c:v>
                </c:pt>
                <c:pt idx="2">
                  <c:v>428.6</c:v>
                </c:pt>
                <c:pt idx="3">
                  <c:v>241.8</c:v>
                </c:pt>
                <c:pt idx="4">
                  <c:v>269.39999999999969</c:v>
                </c:pt>
                <c:pt idx="5">
                  <c:v>-86.3</c:v>
                </c:pt>
                <c:pt idx="6">
                  <c:v>111.8</c:v>
                </c:pt>
              </c:numCache>
            </c:numRef>
          </c:val>
        </c:ser>
        <c:shape val="cylinder"/>
        <c:axId val="118767616"/>
        <c:axId val="118769152"/>
        <c:axId val="0"/>
      </c:bar3DChart>
      <c:catAx>
        <c:axId val="118767616"/>
        <c:scaling>
          <c:orientation val="minMax"/>
        </c:scaling>
        <c:delete val="1"/>
        <c:axPos val="b"/>
        <c:tickLblPos val="nextTo"/>
        <c:crossAx val="118769152"/>
        <c:crosses val="autoZero"/>
        <c:auto val="1"/>
        <c:lblAlgn val="ctr"/>
        <c:lblOffset val="100"/>
      </c:catAx>
      <c:valAx>
        <c:axId val="118769152"/>
        <c:scaling>
          <c:orientation val="minMax"/>
        </c:scaling>
        <c:axPos val="l"/>
        <c:majorGridlines/>
        <c:numFmt formatCode="General" sourceLinked="1"/>
        <c:tickLblPos val="nextTo"/>
        <c:txPr>
          <a:bodyPr/>
          <a:lstStyle/>
          <a:p>
            <a:pPr>
              <a:defRPr lang="it-IT"/>
            </a:pPr>
            <a:endParaRPr lang="it-IT"/>
          </a:p>
        </c:txPr>
        <c:crossAx val="118767616"/>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style val="23"/>
  <c:chart>
    <c:view3D>
      <c:rAngAx val="1"/>
    </c:view3D>
    <c:plotArea>
      <c:layout/>
      <c:bar3DChart>
        <c:barDir val="col"/>
        <c:grouping val="clustered"/>
        <c:ser>
          <c:idx val="0"/>
          <c:order val="0"/>
          <c:spPr>
            <a:solidFill>
              <a:srgbClr val="FF0000"/>
            </a:solidFill>
          </c:spPr>
          <c:dPt>
            <c:idx val="1"/>
            <c:spPr>
              <a:solidFill>
                <a:srgbClr val="0000FF"/>
              </a:solidFill>
            </c:spPr>
          </c:dPt>
          <c:dPt>
            <c:idx val="2"/>
            <c:spPr>
              <a:solidFill>
                <a:srgbClr val="00B050"/>
              </a:solidFill>
            </c:spPr>
          </c:dPt>
          <c:dPt>
            <c:idx val="3"/>
            <c:spPr>
              <a:solidFill>
                <a:srgbClr val="FFC000"/>
              </a:solidFill>
            </c:spPr>
          </c:dPt>
          <c:dPt>
            <c:idx val="4"/>
            <c:spPr>
              <a:solidFill>
                <a:srgbClr val="FF66FF"/>
              </a:solidFill>
            </c:spPr>
          </c:dPt>
          <c:dPt>
            <c:idx val="5"/>
            <c:spPr>
              <a:solidFill>
                <a:srgbClr val="00B0F0"/>
              </a:solidFill>
            </c:spPr>
          </c:dPt>
          <c:dPt>
            <c:idx val="6"/>
            <c:spPr>
              <a:solidFill>
                <a:srgbClr val="7030A0"/>
              </a:solidFill>
            </c:spPr>
          </c:dPt>
          <c:cat>
            <c:strRef>
              <c:f>'Question 6'!$D$24:$J$24</c:f>
              <c:strCache>
                <c:ptCount val="7"/>
                <c:pt idx="0">
                  <c:v>CHINA/TAIWAN</c:v>
                </c:pt>
                <c:pt idx="1">
                  <c:v>HOLLAND</c:v>
                </c:pt>
                <c:pt idx="2">
                  <c:v>UK</c:v>
                </c:pt>
                <c:pt idx="3">
                  <c:v>GER</c:v>
                </c:pt>
                <c:pt idx="4">
                  <c:v>USA</c:v>
                </c:pt>
                <c:pt idx="5">
                  <c:v>IT</c:v>
                </c:pt>
                <c:pt idx="6">
                  <c:v>India</c:v>
                </c:pt>
              </c:strCache>
            </c:strRef>
          </c:cat>
          <c:val>
            <c:numRef>
              <c:f>'Question 6'!$D$25:$J$25</c:f>
              <c:numCache>
                <c:formatCode>General</c:formatCode>
                <c:ptCount val="7"/>
                <c:pt idx="0">
                  <c:v>140.9</c:v>
                </c:pt>
                <c:pt idx="1">
                  <c:v>13.20000000000001</c:v>
                </c:pt>
                <c:pt idx="2">
                  <c:v>46.5</c:v>
                </c:pt>
                <c:pt idx="3">
                  <c:v>80.7</c:v>
                </c:pt>
                <c:pt idx="4">
                  <c:v>57.7</c:v>
                </c:pt>
                <c:pt idx="5">
                  <c:v>113</c:v>
                </c:pt>
                <c:pt idx="6">
                  <c:v>117.7</c:v>
                </c:pt>
              </c:numCache>
            </c:numRef>
          </c:val>
        </c:ser>
        <c:shape val="cylinder"/>
        <c:axId val="71867008"/>
        <c:axId val="71876992"/>
        <c:axId val="0"/>
      </c:bar3DChart>
      <c:catAx>
        <c:axId val="71867008"/>
        <c:scaling>
          <c:orientation val="minMax"/>
        </c:scaling>
        <c:delete val="1"/>
        <c:axPos val="b"/>
        <c:tickLblPos val="nextTo"/>
        <c:crossAx val="71876992"/>
        <c:crosses val="autoZero"/>
        <c:auto val="1"/>
        <c:lblAlgn val="ctr"/>
        <c:lblOffset val="100"/>
      </c:catAx>
      <c:valAx>
        <c:axId val="71876992"/>
        <c:scaling>
          <c:orientation val="minMax"/>
        </c:scaling>
        <c:axPos val="l"/>
        <c:majorGridlines/>
        <c:numFmt formatCode="General" sourceLinked="1"/>
        <c:tickLblPos val="nextTo"/>
        <c:txPr>
          <a:bodyPr/>
          <a:lstStyle/>
          <a:p>
            <a:pPr>
              <a:defRPr lang="it-IT"/>
            </a:pPr>
            <a:endParaRPr lang="it-IT"/>
          </a:p>
        </c:txPr>
        <c:crossAx val="71867008"/>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chart>
    <c:view3D>
      <c:perspective val="30"/>
    </c:view3D>
    <c:plotArea>
      <c:layout/>
      <c:bar3DChart>
        <c:barDir val="col"/>
        <c:grouping val="stacked"/>
        <c:ser>
          <c:idx val="0"/>
          <c:order val="0"/>
          <c:spPr>
            <a:gradFill>
              <a:gsLst>
                <a:gs pos="0">
                  <a:srgbClr val="5E9EFF"/>
                </a:gs>
                <a:gs pos="39999">
                  <a:srgbClr val="85C2FF"/>
                </a:gs>
                <a:gs pos="70000">
                  <a:srgbClr val="C4D6EB"/>
                </a:gs>
                <a:gs pos="100000">
                  <a:srgbClr val="FFEBFA"/>
                </a:gs>
              </a:gsLst>
              <a:lin ang="5400000" scaled="0"/>
            </a:gradFill>
          </c:spPr>
          <c:dPt>
            <c:idx val="1"/>
            <c:spPr>
              <a:solidFill>
                <a:srgbClr val="FF00FF"/>
              </a:solidFill>
            </c:spPr>
          </c:dPt>
          <c:dLbls>
            <c:dLbl>
              <c:idx val="0"/>
              <c:layout>
                <c:manualLayout>
                  <c:x val="5.1716809744750063E-2"/>
                  <c:y val="1.2475546210356373E-2"/>
                </c:manualLayout>
              </c:layout>
              <c:showVal val="1"/>
            </c:dLbl>
            <c:dLbl>
              <c:idx val="1"/>
              <c:layout>
                <c:manualLayout>
                  <c:x val="3.7171457004039114E-2"/>
                  <c:y val="-1.5594432762945525E-2"/>
                </c:manualLayout>
              </c:layout>
              <c:showVal val="1"/>
            </c:dLbl>
            <c:txPr>
              <a:bodyPr/>
              <a:lstStyle/>
              <a:p>
                <a:pPr>
                  <a:defRPr lang="it-IT" sz="2000"/>
                </a:pPr>
                <a:endParaRPr lang="it-IT"/>
              </a:p>
            </c:txPr>
            <c:showVal val="1"/>
          </c:dLbls>
          <c:cat>
            <c:strRef>
              <c:f>'men women total trust disp'!$C$15:$D$15</c:f>
              <c:strCache>
                <c:ptCount val="2"/>
                <c:pt idx="0">
                  <c:v>Male</c:v>
                </c:pt>
                <c:pt idx="1">
                  <c:v>Female</c:v>
                </c:pt>
              </c:strCache>
            </c:strRef>
          </c:cat>
          <c:val>
            <c:numRef>
              <c:f>'men women total trust disp'!$C$16:$D$16</c:f>
              <c:numCache>
                <c:formatCode>General</c:formatCode>
                <c:ptCount val="2"/>
                <c:pt idx="0">
                  <c:v>262.80000000000007</c:v>
                </c:pt>
                <c:pt idx="1">
                  <c:v>272.49999999999949</c:v>
                </c:pt>
              </c:numCache>
            </c:numRef>
          </c:val>
        </c:ser>
        <c:gapWidth val="46"/>
        <c:gapDepth val="120"/>
        <c:shape val="cylinder"/>
        <c:axId val="71908736"/>
        <c:axId val="71935104"/>
        <c:axId val="0"/>
      </c:bar3DChart>
      <c:catAx>
        <c:axId val="71908736"/>
        <c:scaling>
          <c:orientation val="minMax"/>
        </c:scaling>
        <c:delete val="1"/>
        <c:axPos val="b"/>
        <c:tickLblPos val="nextTo"/>
        <c:crossAx val="71935104"/>
        <c:crosses val="autoZero"/>
        <c:auto val="1"/>
        <c:lblAlgn val="ctr"/>
        <c:lblOffset val="100"/>
      </c:catAx>
      <c:valAx>
        <c:axId val="71935104"/>
        <c:scaling>
          <c:orientation val="minMax"/>
        </c:scaling>
        <c:axPos val="l"/>
        <c:majorGridlines/>
        <c:numFmt formatCode="General" sourceLinked="1"/>
        <c:tickLblPos val="nextTo"/>
        <c:txPr>
          <a:bodyPr/>
          <a:lstStyle/>
          <a:p>
            <a:pPr>
              <a:defRPr lang="it-IT"/>
            </a:pPr>
            <a:endParaRPr lang="it-IT"/>
          </a:p>
        </c:txPr>
        <c:crossAx val="71908736"/>
        <c:crosses val="autoZero"/>
        <c:crossBetween val="between"/>
      </c:valAx>
      <c:spPr>
        <a:noFill/>
        <a:ln w="25400">
          <a:noFill/>
        </a:ln>
      </c:spPr>
    </c:plotArea>
    <c:plotVisOnly val="1"/>
  </c:chart>
  <c:spPr>
    <a:effectLst>
      <a:outerShdw blurRad="50800" dist="50800" dir="5400000" algn="ctr" rotWithShape="0">
        <a:srgbClr val="000000">
          <a:alpha val="75000"/>
        </a:srgbClr>
      </a:outerShdw>
    </a:effectLst>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t-IT"/>
  <c:chart>
    <c:autoTitleDeleted val="1"/>
    <c:plotArea>
      <c:layout>
        <c:manualLayout>
          <c:layoutTarget val="inner"/>
          <c:xMode val="edge"/>
          <c:yMode val="edge"/>
          <c:x val="4.0123497462048879E-2"/>
          <c:y val="4.2103533242702904E-4"/>
          <c:w val="0.95987654320988136"/>
          <c:h val="0.74282467620703596"/>
        </c:manualLayout>
      </c:layout>
      <c:barChart>
        <c:barDir val="col"/>
        <c:grouping val="stacked"/>
        <c:ser>
          <c:idx val="0"/>
          <c:order val="0"/>
          <c:tx>
            <c:strRef>
              <c:f>Sheet1!$B$1</c:f>
              <c:strCache>
                <c:ptCount val="1"/>
                <c:pt idx="0">
                  <c:v>Series 1</c:v>
                </c:pt>
              </c:strCache>
            </c:strRef>
          </c:tx>
          <c:spPr>
            <a:solidFill>
              <a:srgbClr val="7030A0"/>
            </a:solidFill>
            <a:ln>
              <a:solidFill>
                <a:schemeClr val="accent1"/>
              </a:solidFill>
            </a:ln>
            <a:scene3d>
              <a:camera prst="orthographicFront"/>
              <a:lightRig rig="threePt" dir="t"/>
            </a:scene3d>
            <a:sp3d prstMaterial="matte">
              <a:bevelT w="63500" h="63500" prst="artDeco"/>
              <a:contourClr>
                <a:srgbClr val="000000"/>
              </a:contourClr>
            </a:sp3d>
          </c:spPr>
          <c:dPt>
            <c:idx val="0"/>
            <c:spPr>
              <a:solidFill>
                <a:srgbClr val="0E6EE2"/>
              </a:solidFill>
              <a:ln>
                <a:solidFill>
                  <a:schemeClr val="accent1"/>
                </a:solidFill>
              </a:ln>
              <a:scene3d>
                <a:camera prst="orthographicFront"/>
                <a:lightRig rig="threePt" dir="t"/>
              </a:scene3d>
              <a:sp3d prstMaterial="matte">
                <a:bevelT w="63500" h="63500" prst="artDeco"/>
                <a:contourClr>
                  <a:srgbClr val="000000"/>
                </a:contourClr>
              </a:sp3d>
            </c:spPr>
          </c:dPt>
          <c:dPt>
            <c:idx val="2"/>
            <c:spPr>
              <a:solidFill>
                <a:srgbClr val="FFC000"/>
              </a:solidFill>
              <a:ln>
                <a:solidFill>
                  <a:schemeClr val="accent1"/>
                </a:solidFill>
              </a:ln>
              <a:scene3d>
                <a:camera prst="orthographicFront"/>
                <a:lightRig rig="threePt" dir="t"/>
              </a:scene3d>
              <a:sp3d prstMaterial="matte">
                <a:bevelT w="63500" h="63500" prst="artDeco"/>
                <a:contourClr>
                  <a:srgbClr val="000000"/>
                </a:contourClr>
              </a:sp3d>
            </c:spPr>
          </c:dPt>
          <c:dPt>
            <c:idx val="3"/>
            <c:spPr>
              <a:solidFill>
                <a:srgbClr val="009E47"/>
              </a:solidFill>
              <a:ln>
                <a:solidFill>
                  <a:schemeClr val="accent1"/>
                </a:solidFill>
              </a:ln>
              <a:scene3d>
                <a:camera prst="orthographicFront"/>
                <a:lightRig rig="threePt" dir="t"/>
              </a:scene3d>
              <a:sp3d prstMaterial="matte">
                <a:bevelT w="63500" h="63500" prst="artDeco"/>
                <a:contourClr>
                  <a:srgbClr val="000000"/>
                </a:contourClr>
              </a:sp3d>
            </c:spPr>
          </c:dPt>
          <c:dPt>
            <c:idx val="4"/>
            <c:spPr>
              <a:solidFill>
                <a:srgbClr val="002060"/>
              </a:solidFill>
              <a:ln>
                <a:solidFill>
                  <a:schemeClr val="accent1"/>
                </a:solidFill>
              </a:ln>
              <a:scene3d>
                <a:camera prst="orthographicFront"/>
                <a:lightRig rig="threePt" dir="t"/>
              </a:scene3d>
              <a:sp3d prstMaterial="matte">
                <a:bevelT w="63500" h="63500" prst="artDeco"/>
                <a:contourClr>
                  <a:srgbClr val="000000"/>
                </a:contourClr>
              </a:sp3d>
            </c:spPr>
          </c:dPt>
          <c:dLbls>
            <c:dLbl>
              <c:idx val="0"/>
              <c:layout>
                <c:manualLayout>
                  <c:x val="1.5432098765432159E-3"/>
                  <c:y val="-0.37907837895753815"/>
                </c:manualLayout>
              </c:layout>
              <c:dLblPos val="ctr"/>
              <c:showVal val="1"/>
            </c:dLbl>
            <c:dLbl>
              <c:idx val="1"/>
              <c:layout>
                <c:manualLayout>
                  <c:x val="0"/>
                  <c:y val="-0.38439374907820351"/>
                </c:manualLayout>
              </c:layout>
              <c:dLblPos val="ctr"/>
              <c:showVal val="1"/>
            </c:dLbl>
            <c:dLbl>
              <c:idx val="2"/>
              <c:layout>
                <c:manualLayout>
                  <c:x val="-6.1373290783439706E-3"/>
                  <c:y val="-0.30032313340670858"/>
                </c:manualLayout>
              </c:layout>
              <c:dLblPos val="ctr"/>
              <c:showVal val="1"/>
            </c:dLbl>
            <c:dLbl>
              <c:idx val="3"/>
              <c:layout>
                <c:manualLayout>
                  <c:x val="-4.7009593617018709E-3"/>
                  <c:y val="-0.26893721715561597"/>
                </c:manualLayout>
              </c:layout>
              <c:dLblPos val="ctr"/>
              <c:showVal val="1"/>
            </c:dLbl>
            <c:dLbl>
              <c:idx val="4"/>
              <c:layout>
                <c:manualLayout>
                  <c:x val="3.1218726263039401E-3"/>
                  <c:y val="-0.25107837118963294"/>
                </c:manualLayout>
              </c:layout>
              <c:dLblPos val="ctr"/>
              <c:showVal val="1"/>
            </c:dLbl>
            <c:dLbl>
              <c:idx val="5"/>
              <c:layout>
                <c:manualLayout>
                  <c:x val="-6.1728840150723123E-3"/>
                  <c:y val="-0.21255078297279398"/>
                </c:manualLayout>
              </c:layout>
              <c:dLblPos val="ctr"/>
              <c:showVal val="1"/>
            </c:dLbl>
            <c:dLbl>
              <c:idx val="6"/>
              <c:layout>
                <c:manualLayout>
                  <c:x val="3.1576761989534955E-3"/>
                  <c:y val="-0.20289074962732262"/>
                </c:manualLayout>
              </c:layout>
              <c:showVal val="1"/>
            </c:dLbl>
            <c:dLbl>
              <c:idx val="7"/>
              <c:layout>
                <c:manualLayout>
                  <c:x val="-4.7365142984302404E-3"/>
                  <c:y val="-0.17027896829492581"/>
                </c:manualLayout>
              </c:layout>
              <c:showVal val="1"/>
            </c:dLbl>
            <c:dLbl>
              <c:idx val="8"/>
              <c:layout>
                <c:manualLayout>
                  <c:x val="3.1575518809930214E-3"/>
                  <c:y val="-9.2941962343470574E-2"/>
                </c:manualLayout>
              </c:layout>
              <c:showVal val="1"/>
            </c:dLbl>
            <c:dLbl>
              <c:idx val="9"/>
              <c:layout>
                <c:manualLayout>
                  <c:x val="0"/>
                  <c:y val="-0.18140509982994127"/>
                </c:manualLayout>
              </c:layout>
              <c:showVal val="1"/>
            </c:dLbl>
            <c:txPr>
              <a:bodyPr/>
              <a:lstStyle/>
              <a:p>
                <a:pPr>
                  <a:defRPr lang="en-GB" sz="2000" b="1">
                    <a:latin typeface="Verdana" pitchFamily="34" charset="0"/>
                  </a:defRPr>
                </a:pPr>
                <a:endParaRPr lang="it-IT"/>
              </a:p>
            </c:txPr>
            <c:showVal val="1"/>
          </c:dLbls>
          <c:cat>
            <c:strRef>
              <c:f>Sheet1!$A$2:$A$10</c:f>
              <c:strCache>
                <c:ptCount val="9"/>
                <c:pt idx="0">
                  <c:v>OPEN WITH INFO</c:v>
                </c:pt>
                <c:pt idx="1">
                  <c:v>INTEGRITY</c:v>
                </c:pt>
                <c:pt idx="2">
                  <c:v>PREDICTABILITY</c:v>
                </c:pt>
                <c:pt idx="3">
                  <c:v>COMPETENCE</c:v>
                </c:pt>
                <c:pt idx="4">
                  <c:v>SECURITY</c:v>
                </c:pt>
                <c:pt idx="5">
                  <c:v>BENEVOLENCE</c:v>
                </c:pt>
                <c:pt idx="6">
                  <c:v>INCLUSION</c:v>
                </c:pt>
                <c:pt idx="7">
                  <c:v>COMPATIBILITY</c:v>
                </c:pt>
                <c:pt idx="8">
                  <c:v>ACCESSIBLE</c:v>
                </c:pt>
              </c:strCache>
            </c:strRef>
          </c:cat>
          <c:val>
            <c:numRef>
              <c:f>Sheet1!$B$2:$B$10</c:f>
              <c:numCache>
                <c:formatCode>General</c:formatCode>
                <c:ptCount val="9"/>
                <c:pt idx="0">
                  <c:v>0.84000000000000064</c:v>
                </c:pt>
                <c:pt idx="1">
                  <c:v>0.82000000000000062</c:v>
                </c:pt>
                <c:pt idx="2">
                  <c:v>0.58000000000000007</c:v>
                </c:pt>
                <c:pt idx="3">
                  <c:v>0.56000000000000005</c:v>
                </c:pt>
                <c:pt idx="4">
                  <c:v>0.44</c:v>
                </c:pt>
                <c:pt idx="5">
                  <c:v>0.41000000000000031</c:v>
                </c:pt>
                <c:pt idx="6">
                  <c:v>0.37000000000000033</c:v>
                </c:pt>
                <c:pt idx="7">
                  <c:v>0.29000000000000031</c:v>
                </c:pt>
                <c:pt idx="8">
                  <c:v>9.0000000000000024E-2</c:v>
                </c:pt>
              </c:numCache>
            </c:numRef>
          </c:val>
        </c:ser>
        <c:dLbls>
          <c:showVal val="1"/>
        </c:dLbls>
        <c:overlap val="100"/>
        <c:axId val="159271168"/>
        <c:axId val="164918016"/>
      </c:barChart>
      <c:catAx>
        <c:axId val="159271168"/>
        <c:scaling>
          <c:orientation val="minMax"/>
        </c:scaling>
        <c:axPos val="b"/>
        <c:numFmt formatCode="General" sourceLinked="1"/>
        <c:tickLblPos val="nextTo"/>
        <c:txPr>
          <a:bodyPr/>
          <a:lstStyle/>
          <a:p>
            <a:pPr>
              <a:defRPr lang="en-GB" sz="800" b="1" spc="-100" baseline="0">
                <a:latin typeface="Verdana" pitchFamily="34" charset="0"/>
              </a:defRPr>
            </a:pPr>
            <a:endParaRPr lang="it-IT"/>
          </a:p>
        </c:txPr>
        <c:crossAx val="164918016"/>
        <c:crosses val="autoZero"/>
        <c:auto val="1"/>
        <c:lblAlgn val="ctr"/>
        <c:lblOffset val="100"/>
      </c:catAx>
      <c:valAx>
        <c:axId val="164918016"/>
        <c:scaling>
          <c:orientation val="minMax"/>
        </c:scaling>
        <c:delete val="1"/>
        <c:axPos val="l"/>
        <c:numFmt formatCode="General" sourceLinked="1"/>
        <c:tickLblPos val="nextTo"/>
        <c:crossAx val="159271168"/>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68E-2"/>
          <c:y val="3.0866359269839386E-2"/>
          <c:w val="0.95987654320987914"/>
          <c:h val="0.74282467620703341"/>
        </c:manualLayout>
      </c:layout>
      <c:barChart>
        <c:barDir val="col"/>
        <c:grouping val="stacked"/>
        <c:ser>
          <c:idx val="0"/>
          <c:order val="0"/>
          <c:tx>
            <c:strRef>
              <c:f>Sheet1!$B$1</c:f>
              <c:strCache>
                <c:ptCount val="1"/>
                <c:pt idx="0">
                  <c:v>Series 1</c:v>
                </c:pt>
              </c:strCache>
            </c:strRef>
          </c:tx>
          <c:spPr>
            <a:solidFill>
              <a:srgbClr val="FFC000"/>
            </a:solidFill>
          </c:spPr>
          <c:dLbls>
            <c:delete val="1"/>
          </c:dLbls>
          <c:cat>
            <c:strRef>
              <c:f>Sheet1!$A$2:$A$8</c:f>
              <c:strCache>
                <c:ptCount val="7"/>
                <c:pt idx="0">
                  <c:v>USA</c:v>
                </c:pt>
                <c:pt idx="1">
                  <c:v>The Ntherlands</c:v>
                </c:pt>
                <c:pt idx="2">
                  <c:v>UK</c:v>
                </c:pt>
                <c:pt idx="3">
                  <c:v>Italy</c:v>
                </c:pt>
                <c:pt idx="4">
                  <c:v>Germany</c:v>
                </c:pt>
                <c:pt idx="5">
                  <c:v>China/Taiw</c:v>
                </c:pt>
                <c:pt idx="6">
                  <c:v>India</c:v>
                </c:pt>
              </c:strCache>
            </c:strRef>
          </c:cat>
          <c:val>
            <c:numRef>
              <c:f>Sheet1!$B$2:$B$8</c:f>
              <c:numCache>
                <c:formatCode>General</c:formatCode>
                <c:ptCount val="7"/>
                <c:pt idx="0">
                  <c:v>8.25</c:v>
                </c:pt>
                <c:pt idx="1">
                  <c:v>8.39</c:v>
                </c:pt>
                <c:pt idx="2">
                  <c:v>8.81</c:v>
                </c:pt>
                <c:pt idx="3">
                  <c:v>8.9500000000000028</c:v>
                </c:pt>
                <c:pt idx="4">
                  <c:v>9.3000000000000007</c:v>
                </c:pt>
                <c:pt idx="5">
                  <c:v>9.5</c:v>
                </c:pt>
                <c:pt idx="6">
                  <c:v>10.41</c:v>
                </c:pt>
              </c:numCache>
            </c:numRef>
          </c:val>
        </c:ser>
        <c:ser>
          <c:idx val="1"/>
          <c:order val="1"/>
          <c:tx>
            <c:strRef>
              <c:f>Sheet1!$C$1</c:f>
              <c:strCache>
                <c:ptCount val="1"/>
                <c:pt idx="0">
                  <c:v>Series 2</c:v>
                </c:pt>
              </c:strCache>
            </c:strRef>
          </c:tx>
          <c:spPr>
            <a:solidFill>
              <a:srgbClr val="0000FF"/>
            </a:solidFill>
            <a:scene3d>
              <a:camera prst="orthographicFront"/>
              <a:lightRig rig="threePt" dir="t"/>
            </a:scene3d>
            <a:sp3d>
              <a:bevelT/>
            </a:sp3d>
          </c:spPr>
          <c:dLbls>
            <c:delete val="1"/>
          </c:dLbls>
          <c:cat>
            <c:strRef>
              <c:f>Sheet1!$A$2:$A$8</c:f>
              <c:strCache>
                <c:ptCount val="7"/>
                <c:pt idx="0">
                  <c:v>USA</c:v>
                </c:pt>
                <c:pt idx="1">
                  <c:v>The Ntherlands</c:v>
                </c:pt>
                <c:pt idx="2">
                  <c:v>UK</c:v>
                </c:pt>
                <c:pt idx="3">
                  <c:v>Italy</c:v>
                </c:pt>
                <c:pt idx="4">
                  <c:v>Germany</c:v>
                </c:pt>
                <c:pt idx="5">
                  <c:v>China/Taiw</c:v>
                </c:pt>
                <c:pt idx="6">
                  <c:v>India</c:v>
                </c:pt>
              </c:strCache>
            </c:strRef>
          </c:cat>
          <c:val>
            <c:numRef>
              <c:f>Sheet1!$C$2:$C$8</c:f>
              <c:numCache>
                <c:formatCode>General</c:formatCode>
                <c:ptCount val="7"/>
                <c:pt idx="0">
                  <c:v>11.75</c:v>
                </c:pt>
                <c:pt idx="1">
                  <c:v>11.61</c:v>
                </c:pt>
                <c:pt idx="2">
                  <c:v>11.19</c:v>
                </c:pt>
                <c:pt idx="3">
                  <c:v>11.05</c:v>
                </c:pt>
                <c:pt idx="4">
                  <c:v>10.7</c:v>
                </c:pt>
                <c:pt idx="5">
                  <c:v>10.5</c:v>
                </c:pt>
                <c:pt idx="6">
                  <c:v>9.59</c:v>
                </c:pt>
              </c:numCache>
            </c:numRef>
          </c:val>
        </c:ser>
        <c:ser>
          <c:idx val="2"/>
          <c:order val="2"/>
          <c:tx>
            <c:strRef>
              <c:f>Sheet1!$D$1</c:f>
              <c:strCache>
                <c:ptCount val="1"/>
                <c:pt idx="0">
                  <c:v>Series 3</c:v>
                </c:pt>
              </c:strCache>
            </c:strRef>
          </c:tx>
          <c:dLbls>
            <c:txPr>
              <a:bodyPr/>
              <a:lstStyle/>
              <a:p>
                <a:pPr>
                  <a:defRPr lang="en-GB"/>
                </a:pPr>
                <a:endParaRPr lang="it-IT"/>
              </a:p>
            </c:txPr>
            <c:showVal val="1"/>
          </c:dLbls>
          <c:cat>
            <c:strRef>
              <c:f>Sheet1!$A$2:$A$8</c:f>
              <c:strCache>
                <c:ptCount val="7"/>
                <c:pt idx="0">
                  <c:v>USA</c:v>
                </c:pt>
                <c:pt idx="1">
                  <c:v>The Ntherlands</c:v>
                </c:pt>
                <c:pt idx="2">
                  <c:v>UK</c:v>
                </c:pt>
                <c:pt idx="3">
                  <c:v>Italy</c:v>
                </c:pt>
                <c:pt idx="4">
                  <c:v>Germany</c:v>
                </c:pt>
                <c:pt idx="5">
                  <c:v>China/Taiw</c:v>
                </c:pt>
                <c:pt idx="6">
                  <c:v>India</c:v>
                </c:pt>
              </c:strCache>
            </c:strRef>
          </c:cat>
          <c:val>
            <c:numRef>
              <c:f>Sheet1!$D$2:$D$8</c:f>
              <c:numCache>
                <c:formatCode>General</c:formatCode>
                <c:ptCount val="7"/>
              </c:numCache>
            </c:numRef>
          </c:val>
        </c:ser>
        <c:dLbls>
          <c:showVal val="1"/>
        </c:dLbls>
        <c:overlap val="100"/>
        <c:axId val="165945344"/>
        <c:axId val="165946880"/>
      </c:barChart>
      <c:catAx>
        <c:axId val="165945344"/>
        <c:scaling>
          <c:orientation val="minMax"/>
        </c:scaling>
        <c:axPos val="b"/>
        <c:numFmt formatCode="General" sourceLinked="1"/>
        <c:tickLblPos val="nextTo"/>
        <c:txPr>
          <a:bodyPr/>
          <a:lstStyle/>
          <a:p>
            <a:pPr>
              <a:defRPr lang="en-GB" sz="1200" b="1" spc="-100" baseline="0">
                <a:latin typeface="Verdana" pitchFamily="34" charset="0"/>
              </a:defRPr>
            </a:pPr>
            <a:endParaRPr lang="it-IT"/>
          </a:p>
        </c:txPr>
        <c:crossAx val="165946880"/>
        <c:crosses val="autoZero"/>
        <c:auto val="1"/>
        <c:lblAlgn val="ctr"/>
        <c:lblOffset val="100"/>
      </c:catAx>
      <c:valAx>
        <c:axId val="165946880"/>
        <c:scaling>
          <c:orientation val="minMax"/>
        </c:scaling>
        <c:delete val="1"/>
        <c:axPos val="l"/>
        <c:numFmt formatCode="General" sourceLinked="1"/>
        <c:tickLblPos val="nextTo"/>
        <c:crossAx val="165945344"/>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62E-2"/>
          <c:y val="3.0866359269839376E-2"/>
          <c:w val="0.95987654320987925"/>
          <c:h val="0.74282467620703363"/>
        </c:manualLayout>
      </c:layout>
      <c:barChart>
        <c:barDir val="col"/>
        <c:grouping val="stacked"/>
        <c:ser>
          <c:idx val="0"/>
          <c:order val="0"/>
          <c:tx>
            <c:strRef>
              <c:f>Sheet1!$B$1</c:f>
              <c:strCache>
                <c:ptCount val="1"/>
                <c:pt idx="0">
                  <c:v>Series 1</c:v>
                </c:pt>
              </c:strCache>
            </c:strRef>
          </c:tx>
          <c:spPr>
            <a:solidFill>
              <a:srgbClr val="FFC000"/>
            </a:solidFill>
          </c:spPr>
          <c:dLbls>
            <c:delete val="1"/>
          </c:dLbls>
          <c:cat>
            <c:strRef>
              <c:f>Sheet1!$A$2:$A$4</c:f>
              <c:strCache>
                <c:ptCount val="3"/>
                <c:pt idx="0">
                  <c:v>Italy</c:v>
                </c:pt>
                <c:pt idx="1">
                  <c:v>China/Taiw</c:v>
                </c:pt>
                <c:pt idx="2">
                  <c:v>India</c:v>
                </c:pt>
              </c:strCache>
            </c:strRef>
          </c:cat>
          <c:val>
            <c:numRef>
              <c:f>Sheet1!$B$2:$B$4</c:f>
              <c:numCache>
                <c:formatCode>General</c:formatCode>
                <c:ptCount val="3"/>
                <c:pt idx="0">
                  <c:v>8.9500000000000028</c:v>
                </c:pt>
                <c:pt idx="1">
                  <c:v>9.5</c:v>
                </c:pt>
                <c:pt idx="2">
                  <c:v>10.41</c:v>
                </c:pt>
              </c:numCache>
            </c:numRef>
          </c:val>
        </c:ser>
        <c:ser>
          <c:idx val="1"/>
          <c:order val="1"/>
          <c:tx>
            <c:strRef>
              <c:f>Sheet1!$C$1</c:f>
              <c:strCache>
                <c:ptCount val="1"/>
                <c:pt idx="0">
                  <c:v>Series 2</c:v>
                </c:pt>
              </c:strCache>
            </c:strRef>
          </c:tx>
          <c:spPr>
            <a:solidFill>
              <a:srgbClr val="0000FF"/>
            </a:solidFill>
          </c:spPr>
          <c:dLbls>
            <c:delete val="1"/>
          </c:dLbls>
          <c:cat>
            <c:strRef>
              <c:f>Sheet1!$A$2:$A$4</c:f>
              <c:strCache>
                <c:ptCount val="3"/>
                <c:pt idx="0">
                  <c:v>Italy</c:v>
                </c:pt>
                <c:pt idx="1">
                  <c:v>China/Taiw</c:v>
                </c:pt>
                <c:pt idx="2">
                  <c:v>India</c:v>
                </c:pt>
              </c:strCache>
            </c:strRef>
          </c:cat>
          <c:val>
            <c:numRef>
              <c:f>Sheet1!$C$2:$C$4</c:f>
              <c:numCache>
                <c:formatCode>General</c:formatCode>
                <c:ptCount val="3"/>
                <c:pt idx="0">
                  <c:v>11.05</c:v>
                </c:pt>
                <c:pt idx="1">
                  <c:v>10.5</c:v>
                </c:pt>
                <c:pt idx="2">
                  <c:v>9.59</c:v>
                </c:pt>
              </c:numCache>
            </c:numRef>
          </c:val>
        </c:ser>
        <c:dLbls>
          <c:showVal val="1"/>
        </c:dLbls>
        <c:overlap val="100"/>
        <c:axId val="166086144"/>
        <c:axId val="166087680"/>
      </c:barChart>
      <c:catAx>
        <c:axId val="166086144"/>
        <c:scaling>
          <c:orientation val="minMax"/>
        </c:scaling>
        <c:axPos val="b"/>
        <c:numFmt formatCode="General" sourceLinked="1"/>
        <c:tickLblPos val="nextTo"/>
        <c:txPr>
          <a:bodyPr/>
          <a:lstStyle/>
          <a:p>
            <a:pPr>
              <a:defRPr lang="en-GB" sz="1800" b="1" spc="-100" baseline="0">
                <a:latin typeface="Verdana" pitchFamily="34" charset="0"/>
              </a:defRPr>
            </a:pPr>
            <a:endParaRPr lang="it-IT"/>
          </a:p>
        </c:txPr>
        <c:crossAx val="166087680"/>
        <c:crosses val="autoZero"/>
        <c:auto val="1"/>
        <c:lblAlgn val="ctr"/>
        <c:lblOffset val="100"/>
      </c:catAx>
      <c:valAx>
        <c:axId val="166087680"/>
        <c:scaling>
          <c:orientation val="minMax"/>
        </c:scaling>
        <c:delete val="1"/>
        <c:axPos val="l"/>
        <c:numFmt formatCode="General" sourceLinked="1"/>
        <c:tickLblPos val="nextTo"/>
        <c:crossAx val="166086144"/>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0.14204054476573799"/>
          <c:y val="1.9949388059769448E-2"/>
          <c:w val="0.77235772357723576"/>
          <c:h val="0.76590330788804073"/>
        </c:manualLayout>
      </c:layout>
      <c:barChart>
        <c:barDir val="col"/>
        <c:grouping val="stacked"/>
        <c:ser>
          <c:idx val="0"/>
          <c:order val="0"/>
          <c:tx>
            <c:strRef>
              <c:f>'Open Info vs Access 1'!$D$48:$E$48</c:f>
              <c:strCache>
                <c:ptCount val="1"/>
                <c:pt idx="0">
                  <c:v>ACCESS</c:v>
                </c:pt>
              </c:strCache>
            </c:strRef>
          </c:tx>
          <c:spPr>
            <a:solidFill>
              <a:srgbClr val="FFC000"/>
            </a:solidFill>
            <a:ln w="12700">
              <a:solidFill>
                <a:srgbClr val="000000"/>
              </a:solidFill>
              <a:prstDash val="solid"/>
            </a:ln>
          </c:spPr>
          <c:cat>
            <c:strRef>
              <c:f>'Open Info vs Access 1'!$F$47:$G$47</c:f>
              <c:strCache>
                <c:ptCount val="2"/>
                <c:pt idx="0">
                  <c:v>MEN</c:v>
                </c:pt>
                <c:pt idx="1">
                  <c:v>Women</c:v>
                </c:pt>
              </c:strCache>
            </c:strRef>
          </c:cat>
          <c:val>
            <c:numRef>
              <c:f>'Open Info vs Access 1'!$F$48:$G$48</c:f>
              <c:numCache>
                <c:formatCode>General</c:formatCode>
                <c:ptCount val="2"/>
                <c:pt idx="0">
                  <c:v>8.7100000000000009</c:v>
                </c:pt>
                <c:pt idx="1">
                  <c:v>8.7299999999999986</c:v>
                </c:pt>
              </c:numCache>
            </c:numRef>
          </c:val>
        </c:ser>
        <c:ser>
          <c:idx val="1"/>
          <c:order val="1"/>
          <c:tx>
            <c:strRef>
              <c:f>'Open Info vs Access 1'!$D$49:$E$49</c:f>
              <c:strCache>
                <c:ptCount val="1"/>
                <c:pt idx="0">
                  <c:v>OPEN INFO</c:v>
                </c:pt>
              </c:strCache>
            </c:strRef>
          </c:tx>
          <c:spPr>
            <a:solidFill>
              <a:schemeClr val="tx2"/>
            </a:solidFill>
            <a:ln w="12700">
              <a:solidFill>
                <a:srgbClr val="000000"/>
              </a:solidFill>
              <a:prstDash val="solid"/>
            </a:ln>
          </c:spPr>
          <c:dPt>
            <c:idx val="0"/>
            <c:spPr>
              <a:solidFill>
                <a:srgbClr val="0000FF"/>
              </a:solidFill>
              <a:ln w="12700">
                <a:solidFill>
                  <a:srgbClr val="000000"/>
                </a:solidFill>
                <a:prstDash val="solid"/>
              </a:ln>
            </c:spPr>
          </c:dPt>
          <c:dPt>
            <c:idx val="1"/>
            <c:spPr>
              <a:solidFill>
                <a:srgbClr val="0000FF"/>
              </a:solidFill>
              <a:ln w="12700">
                <a:solidFill>
                  <a:srgbClr val="000000"/>
                </a:solidFill>
                <a:prstDash val="solid"/>
              </a:ln>
            </c:spPr>
          </c:dPt>
          <c:cat>
            <c:strRef>
              <c:f>'Open Info vs Access 1'!$F$47:$G$47</c:f>
              <c:strCache>
                <c:ptCount val="2"/>
                <c:pt idx="0">
                  <c:v>MEN</c:v>
                </c:pt>
                <c:pt idx="1">
                  <c:v>Women</c:v>
                </c:pt>
              </c:strCache>
            </c:strRef>
          </c:cat>
          <c:val>
            <c:numRef>
              <c:f>'Open Info vs Access 1'!$F$49:$G$49</c:f>
              <c:numCache>
                <c:formatCode>General</c:formatCode>
                <c:ptCount val="2"/>
                <c:pt idx="0">
                  <c:v>11.290000000000001</c:v>
                </c:pt>
                <c:pt idx="1">
                  <c:v>11.270000000000001</c:v>
                </c:pt>
              </c:numCache>
            </c:numRef>
          </c:val>
        </c:ser>
        <c:overlap val="100"/>
        <c:axId val="165638528"/>
        <c:axId val="165640064"/>
      </c:barChart>
      <c:catAx>
        <c:axId val="165638528"/>
        <c:scaling>
          <c:orientation val="minMax"/>
        </c:scaling>
        <c:delete val="1"/>
        <c:axPos val="b"/>
        <c:numFmt formatCode="General" sourceLinked="1"/>
        <c:tickLblPos val="nextTo"/>
        <c:crossAx val="165640064"/>
        <c:crosses val="autoZero"/>
        <c:auto val="1"/>
        <c:lblAlgn val="ctr"/>
        <c:lblOffset val="100"/>
        <c:tickMarkSkip val="1"/>
      </c:catAx>
      <c:valAx>
        <c:axId val="165640064"/>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lang="it-IT"/>
            </a:pPr>
            <a:endParaRPr lang="it-IT"/>
          </a:p>
        </c:txPr>
        <c:crossAx val="165638528"/>
        <c:crosses val="autoZero"/>
        <c:crossBetween val="between"/>
      </c:valAx>
      <c:spPr>
        <a:solidFill>
          <a:schemeClr val="bg1"/>
        </a:solidFill>
        <a:ln w="12700">
          <a:solidFill>
            <a:srgbClr val="808080"/>
          </a:solidFill>
          <a:prstDash val="solid"/>
        </a:ln>
      </c:spPr>
    </c:plotArea>
    <c:plotVisOnly val="1"/>
    <c:dispBlanksAs val="gap"/>
  </c:chart>
  <c:spPr>
    <a:noFill/>
    <a:ln>
      <a:noFill/>
    </a:ln>
  </c:spPr>
  <c:txPr>
    <a:bodyPr/>
    <a:lstStyle/>
    <a:p>
      <a:pPr>
        <a:defRPr sz="1200" b="0" i="0" u="none" strike="noStrike" baseline="0">
          <a:solidFill>
            <a:srgbClr val="000000"/>
          </a:solidFill>
          <a:latin typeface="Arial"/>
          <a:ea typeface="Arial"/>
          <a:cs typeface="Arial"/>
        </a:defRPr>
      </a:pPr>
      <a:endParaRPr lang="it-IT"/>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t-IT"/>
  <c:chart>
    <c:plotArea>
      <c:layout>
        <c:manualLayout>
          <c:layoutTarget val="inner"/>
          <c:xMode val="edge"/>
          <c:yMode val="edge"/>
          <c:x val="4.0123456790123462E-2"/>
          <c:y val="3.0866359269839376E-2"/>
          <c:w val="0.95987654320987958"/>
          <c:h val="0.74282467620703385"/>
        </c:manualLayout>
      </c:layout>
      <c:barChart>
        <c:barDir val="col"/>
        <c:grouping val="stacked"/>
        <c:ser>
          <c:idx val="0"/>
          <c:order val="0"/>
          <c:tx>
            <c:strRef>
              <c:f>Sheet1!$B$1</c:f>
              <c:strCache>
                <c:ptCount val="1"/>
                <c:pt idx="0">
                  <c:v>Series 1</c:v>
                </c:pt>
              </c:strCache>
            </c:strRef>
          </c:tx>
          <c:spPr>
            <a:solidFill>
              <a:srgbClr val="0000FF"/>
            </a:solidFill>
          </c:spPr>
          <c:dLbls>
            <c:delete val="1"/>
          </c:dLbls>
          <c:cat>
            <c:strRef>
              <c:f>Sheet1!$A$2:$A$4</c:f>
              <c:strCache>
                <c:ptCount val="2"/>
                <c:pt idx="0">
                  <c:v>First impression</c:v>
                </c:pt>
                <c:pt idx="1">
                  <c:v>Rational Expectations</c:v>
                </c:pt>
              </c:strCache>
            </c:strRef>
          </c:cat>
          <c:val>
            <c:numRef>
              <c:f>Sheet1!$B$2:$B$4</c:f>
              <c:numCache>
                <c:formatCode>General</c:formatCode>
                <c:ptCount val="3"/>
                <c:pt idx="0">
                  <c:v>2.5499999999999998</c:v>
                </c:pt>
                <c:pt idx="1">
                  <c:v>2.4499999999999997</c:v>
                </c:pt>
              </c:numCache>
            </c:numRef>
          </c:val>
        </c:ser>
        <c:ser>
          <c:idx val="1"/>
          <c:order val="1"/>
          <c:tx>
            <c:strRef>
              <c:f>Sheet1!$C$1</c:f>
              <c:strCache>
                <c:ptCount val="1"/>
                <c:pt idx="0">
                  <c:v>Series 2</c:v>
                </c:pt>
              </c:strCache>
            </c:strRef>
          </c:tx>
          <c:spPr>
            <a:solidFill>
              <a:srgbClr val="FF00FF"/>
            </a:solidFill>
          </c:spPr>
          <c:dLbls>
            <c:delete val="1"/>
          </c:dLbls>
          <c:cat>
            <c:strRef>
              <c:f>Sheet1!$A$2:$A$4</c:f>
              <c:strCache>
                <c:ptCount val="2"/>
                <c:pt idx="0">
                  <c:v>First impression</c:v>
                </c:pt>
                <c:pt idx="1">
                  <c:v>Rational Expectations</c:v>
                </c:pt>
              </c:strCache>
            </c:strRef>
          </c:cat>
          <c:val>
            <c:numRef>
              <c:f>Sheet1!$C$2:$C$4</c:f>
              <c:numCache>
                <c:formatCode>General</c:formatCode>
                <c:ptCount val="3"/>
                <c:pt idx="0">
                  <c:v>2.7800000000000002</c:v>
                </c:pt>
                <c:pt idx="1">
                  <c:v>2.2200000000000002</c:v>
                </c:pt>
              </c:numCache>
            </c:numRef>
          </c:val>
        </c:ser>
        <c:dLbls>
          <c:showVal val="1"/>
        </c:dLbls>
        <c:overlap val="100"/>
        <c:axId val="166222464"/>
        <c:axId val="166416768"/>
      </c:barChart>
      <c:catAx>
        <c:axId val="166222464"/>
        <c:scaling>
          <c:orientation val="minMax"/>
        </c:scaling>
        <c:axPos val="b"/>
        <c:numFmt formatCode="General" sourceLinked="1"/>
        <c:tickLblPos val="nextTo"/>
        <c:txPr>
          <a:bodyPr/>
          <a:lstStyle/>
          <a:p>
            <a:pPr>
              <a:defRPr lang="en-GB" sz="1800" b="1" spc="-100" baseline="0">
                <a:latin typeface="Verdana" pitchFamily="34" charset="0"/>
              </a:defRPr>
            </a:pPr>
            <a:endParaRPr lang="it-IT"/>
          </a:p>
        </c:txPr>
        <c:crossAx val="166416768"/>
        <c:crosses val="autoZero"/>
        <c:auto val="1"/>
        <c:lblAlgn val="ctr"/>
        <c:lblOffset val="100"/>
      </c:catAx>
      <c:valAx>
        <c:axId val="166416768"/>
        <c:scaling>
          <c:orientation val="minMax"/>
        </c:scaling>
        <c:delete val="1"/>
        <c:axPos val="l"/>
        <c:numFmt formatCode="General" sourceLinked="1"/>
        <c:tickLblPos val="nextTo"/>
        <c:crossAx val="166222464"/>
        <c:crosses val="autoZero"/>
        <c:crossBetween val="between"/>
      </c:valAx>
      <c:spPr>
        <a:noFill/>
        <a:ln w="25398">
          <a:noFill/>
        </a:ln>
      </c:spPr>
    </c:plotArea>
    <c:plotVisOnly val="1"/>
    <c:dispBlanksAs val="gap"/>
  </c:chart>
  <c:spPr>
    <a:noFill/>
    <a:ln>
      <a:noFill/>
    </a:ln>
  </c:spPr>
  <c:txPr>
    <a:bodyPr/>
    <a:lstStyle/>
    <a:p>
      <a:pPr>
        <a:defRPr sz="1800"/>
      </a:pPr>
      <a:endParaRPr lang="it-IT"/>
    </a:p>
  </c:txPr>
  <c:externalData r:id="rId1"/>
</c:chartSpace>
</file>

<file path=ppt/drawings/_rels/drawing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emf"/></Relationships>
</file>

<file path=ppt/drawings/drawing1.xml><?xml version="1.0" encoding="utf-8"?>
<c:userShapes xmlns:c="http://schemas.openxmlformats.org/drawingml/2006/chart">
  <cdr:relSizeAnchor xmlns:cdr="http://schemas.openxmlformats.org/drawingml/2006/chartDrawing">
    <cdr:from>
      <cdr:x>0.23387</cdr:x>
      <cdr:y>0.66941</cdr:y>
    </cdr:from>
    <cdr:to>
      <cdr:x>0.42849</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071670" y="3786214"/>
          <a:ext cx="1724025" cy="1724025"/>
        </a:xfrm>
        <a:prstGeom xmlns:a="http://schemas.openxmlformats.org/drawingml/2006/main" prst="rect">
          <a:avLst/>
        </a:prstGeom>
      </cdr:spPr>
    </cdr:pic>
  </cdr:relSizeAnchor>
  <cdr:relSizeAnchor xmlns:cdr="http://schemas.openxmlformats.org/drawingml/2006/chartDrawing">
    <cdr:from>
      <cdr:x>0.62903</cdr:x>
      <cdr:y>0.64749</cdr:y>
    </cdr:from>
    <cdr:to>
      <cdr:x>0.83656</cdr:x>
      <cdr:y>1</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5572132" y="3857652"/>
          <a:ext cx="1838325" cy="1838325"/>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188E24CE-1E8E-4E8A-83C8-83DD0E4A5C70}" type="datetimeFigureOut">
              <a:rPr lang="it-IT" smtClean="0"/>
              <a:pPr/>
              <a:t>13/10/2008</a:t>
            </a:fld>
            <a:endParaRPr lang="it-IT"/>
          </a:p>
        </p:txBody>
      </p:sp>
      <p:sp>
        <p:nvSpPr>
          <p:cNvPr id="4" name="Segnaposto piè di pagina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ACD14A3C-C265-4000-B7FC-5E3781BC3D43}"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787" cy="511333"/>
          </a:xfrm>
          <a:prstGeom prst="rect">
            <a:avLst/>
          </a:prstGeom>
        </p:spPr>
        <p:txBody>
          <a:bodyPr vert="horz" lIns="91430" tIns="45714" rIns="91430" bIns="45714"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4020928" y="1"/>
            <a:ext cx="3076787" cy="511333"/>
          </a:xfrm>
          <a:prstGeom prst="rect">
            <a:avLst/>
          </a:prstGeom>
        </p:spPr>
        <p:txBody>
          <a:bodyPr vert="horz" lIns="91430" tIns="45714" rIns="91430" bIns="45714" rtlCol="0"/>
          <a:lstStyle>
            <a:lvl1pPr algn="r" fontAlgn="auto">
              <a:spcBef>
                <a:spcPts val="0"/>
              </a:spcBef>
              <a:spcAft>
                <a:spcPts val="0"/>
              </a:spcAft>
              <a:defRPr sz="1200">
                <a:latin typeface="+mn-lt"/>
              </a:defRPr>
            </a:lvl1pPr>
          </a:lstStyle>
          <a:p>
            <a:pPr>
              <a:defRPr/>
            </a:pPr>
            <a:fld id="{54A3BEFB-ED69-4037-8735-7F6BE381D210}" type="datetimeFigureOut">
              <a:rPr lang="en-US"/>
              <a:pPr>
                <a:defRPr/>
              </a:pPr>
              <a:t>10/13/2008</a:t>
            </a:fld>
            <a:endParaRPr lang="en-GB" dirty="0"/>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1430" tIns="45714" rIns="91430" bIns="45714" rtlCol="0" anchor="ctr"/>
          <a:lstStyle/>
          <a:p>
            <a:pPr lvl="0"/>
            <a:endParaRPr lang="en-GB" noProof="0" dirty="0" smtClean="0"/>
          </a:p>
        </p:txBody>
      </p:sp>
      <p:sp>
        <p:nvSpPr>
          <p:cNvPr id="5" name="Notes Placeholder 4"/>
          <p:cNvSpPr>
            <a:spLocks noGrp="1"/>
          </p:cNvSpPr>
          <p:nvPr>
            <p:ph type="body" sz="quarter" idx="3"/>
          </p:nvPr>
        </p:nvSpPr>
        <p:spPr>
          <a:xfrm>
            <a:off x="709296" y="4860846"/>
            <a:ext cx="5680709" cy="4606766"/>
          </a:xfrm>
          <a:prstGeom prst="rect">
            <a:avLst/>
          </a:prstGeom>
        </p:spPr>
        <p:txBody>
          <a:bodyPr vert="horz" lIns="91430" tIns="45714" rIns="91430" bIns="457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721692"/>
            <a:ext cx="3076787" cy="511333"/>
          </a:xfrm>
          <a:prstGeom prst="rect">
            <a:avLst/>
          </a:prstGeom>
        </p:spPr>
        <p:txBody>
          <a:bodyPr vert="horz" lIns="91430" tIns="45714" rIns="91430" bIns="45714"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4020928" y="9721692"/>
            <a:ext cx="3076787" cy="511333"/>
          </a:xfrm>
          <a:prstGeom prst="rect">
            <a:avLst/>
          </a:prstGeom>
        </p:spPr>
        <p:txBody>
          <a:bodyPr vert="horz" lIns="91430" tIns="45714" rIns="91430" bIns="45714" rtlCol="0" anchor="b"/>
          <a:lstStyle>
            <a:lvl1pPr algn="r" fontAlgn="auto">
              <a:spcBef>
                <a:spcPts val="0"/>
              </a:spcBef>
              <a:spcAft>
                <a:spcPts val="0"/>
              </a:spcAft>
              <a:defRPr sz="1200">
                <a:latin typeface="+mn-lt"/>
              </a:defRPr>
            </a:lvl1pPr>
          </a:lstStyle>
          <a:p>
            <a:pPr>
              <a:defRPr/>
            </a:pPr>
            <a:fld id="{7AA5A778-67EC-4531-9408-1760B2EC5DE8}" type="slidenum">
              <a:rPr lang="en-GB"/>
              <a:pPr>
                <a:defRPr/>
              </a:pPr>
              <a:t>‹N›</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z="1600" dirty="0" smtClean="0">
                <a:latin typeface="Arial" charset="0"/>
                <a:cs typeface="Arial" charset="0"/>
              </a:rPr>
              <a:t>On the 21st </a:t>
            </a:r>
            <a:r>
              <a:rPr lang="it-IT" sz="1600" dirty="0" err="1" smtClean="0">
                <a:latin typeface="Arial" charset="0"/>
                <a:cs typeface="Arial" charset="0"/>
              </a:rPr>
              <a:t>June</a:t>
            </a:r>
            <a:r>
              <a:rPr lang="it-IT" sz="1600" dirty="0" smtClean="0">
                <a:latin typeface="Arial" charset="0"/>
                <a:cs typeface="Arial" charset="0"/>
              </a:rPr>
              <a:t> 2007 a </a:t>
            </a:r>
            <a:r>
              <a:rPr lang="it-IT" sz="1600" dirty="0" err="1" smtClean="0">
                <a:latin typeface="Arial" charset="0"/>
                <a:cs typeface="Arial" charset="0"/>
              </a:rPr>
              <a:t>group</a:t>
            </a:r>
            <a:r>
              <a:rPr lang="it-IT" sz="1600" dirty="0" smtClean="0">
                <a:latin typeface="Arial" charset="0"/>
                <a:cs typeface="Arial" charset="0"/>
              </a:rPr>
              <a:t> </a:t>
            </a:r>
            <a:r>
              <a:rPr lang="it-IT" sz="1600" dirty="0" err="1" smtClean="0">
                <a:latin typeface="Arial" charset="0"/>
                <a:cs typeface="Arial" charset="0"/>
              </a:rPr>
              <a:t>of</a:t>
            </a:r>
            <a:r>
              <a:rPr lang="it-IT" sz="1600" dirty="0" smtClean="0">
                <a:latin typeface="Arial" charset="0"/>
                <a:cs typeface="Arial" charset="0"/>
              </a:rPr>
              <a:t> </a:t>
            </a:r>
            <a:r>
              <a:rPr lang="it-IT" sz="1600" dirty="0" err="1" smtClean="0">
                <a:latin typeface="Arial" charset="0"/>
                <a:cs typeface="Arial" charset="0"/>
              </a:rPr>
              <a:t>enthusiastic</a:t>
            </a:r>
            <a:r>
              <a:rPr lang="it-IT" sz="1600" dirty="0" smtClean="0">
                <a:latin typeface="Arial" charset="0"/>
                <a:cs typeface="Arial" charset="0"/>
              </a:rPr>
              <a:t> people </a:t>
            </a:r>
            <a:r>
              <a:rPr lang="it-IT" sz="1600" dirty="0" err="1" smtClean="0">
                <a:latin typeface="Arial" charset="0"/>
                <a:cs typeface="Arial" charset="0"/>
              </a:rPr>
              <a:t>sat</a:t>
            </a:r>
            <a:r>
              <a:rPr lang="it-IT" sz="1600" dirty="0" smtClean="0">
                <a:latin typeface="Arial" charset="0"/>
                <a:cs typeface="Arial" charset="0"/>
              </a:rPr>
              <a:t> down </a:t>
            </a:r>
            <a:r>
              <a:rPr lang="it-IT" sz="1600" dirty="0" err="1" smtClean="0">
                <a:latin typeface="Arial" charset="0"/>
                <a:cs typeface="Arial" charset="0"/>
              </a:rPr>
              <a:t>together</a:t>
            </a:r>
            <a:r>
              <a:rPr lang="it-IT" sz="1600" dirty="0" smtClean="0">
                <a:latin typeface="Arial" charset="0"/>
                <a:cs typeface="Arial" charset="0"/>
              </a:rPr>
              <a:t> in Milan </a:t>
            </a:r>
            <a:r>
              <a:rPr lang="it-IT" sz="1600" dirty="0" err="1" smtClean="0">
                <a:latin typeface="Arial" charset="0"/>
                <a:cs typeface="Arial" charset="0"/>
              </a:rPr>
              <a:t>to</a:t>
            </a:r>
            <a:r>
              <a:rPr lang="it-IT" sz="1600" dirty="0" smtClean="0">
                <a:latin typeface="Arial" charset="0"/>
                <a:cs typeface="Arial" charset="0"/>
              </a:rPr>
              <a:t> set up a SIETAR ITALIA. </a:t>
            </a:r>
            <a:r>
              <a:rPr lang="it-IT" sz="1600" dirty="0" err="1" smtClean="0">
                <a:latin typeface="Arial" charset="0"/>
                <a:cs typeface="Arial" charset="0"/>
              </a:rPr>
              <a:t>This</a:t>
            </a:r>
            <a:r>
              <a:rPr lang="it-IT" sz="1600" dirty="0" smtClean="0">
                <a:latin typeface="Arial" charset="0"/>
                <a:cs typeface="Arial" charset="0"/>
              </a:rPr>
              <a:t> </a:t>
            </a:r>
            <a:r>
              <a:rPr lang="it-IT" sz="1600" dirty="0" err="1" smtClean="0">
                <a:latin typeface="Arial" charset="0"/>
                <a:cs typeface="Arial" charset="0"/>
              </a:rPr>
              <a:t>wasn</a:t>
            </a:r>
            <a:r>
              <a:rPr lang="it-IT" sz="1600" dirty="0" smtClean="0">
                <a:latin typeface="Arial" charset="0"/>
                <a:cs typeface="Arial" charset="0"/>
              </a:rPr>
              <a:t>’t the first </a:t>
            </a:r>
            <a:r>
              <a:rPr lang="it-IT" sz="1600" dirty="0" err="1" smtClean="0">
                <a:latin typeface="Arial" charset="0"/>
                <a:cs typeface="Arial" charset="0"/>
              </a:rPr>
              <a:t>time</a:t>
            </a:r>
            <a:r>
              <a:rPr lang="it-IT" sz="1600" dirty="0" smtClean="0">
                <a:latin typeface="Arial" charset="0"/>
                <a:cs typeface="Arial" charset="0"/>
              </a:rPr>
              <a:t> people </a:t>
            </a:r>
            <a:r>
              <a:rPr lang="it-IT" sz="1600" dirty="0" err="1" smtClean="0">
                <a:latin typeface="Arial" charset="0"/>
                <a:cs typeface="Arial" charset="0"/>
              </a:rPr>
              <a:t>had</a:t>
            </a:r>
            <a:r>
              <a:rPr lang="it-IT" sz="1600" dirty="0" smtClean="0">
                <a:latin typeface="Arial" charset="0"/>
                <a:cs typeface="Arial" charset="0"/>
              </a:rPr>
              <a:t> </a:t>
            </a:r>
            <a:r>
              <a:rPr lang="it-IT" sz="1600" dirty="0" err="1" smtClean="0">
                <a:latin typeface="Arial" charset="0"/>
                <a:cs typeface="Arial" charset="0"/>
              </a:rPr>
              <a:t>tried</a:t>
            </a:r>
            <a:r>
              <a:rPr lang="it-IT" sz="1600" dirty="0" smtClean="0">
                <a:latin typeface="Arial" charset="0"/>
                <a:cs typeface="Arial" charset="0"/>
              </a:rPr>
              <a:t>. </a:t>
            </a:r>
            <a:r>
              <a:rPr lang="it-IT" sz="1600" dirty="0" err="1" smtClean="0">
                <a:latin typeface="Arial" charset="0"/>
                <a:cs typeface="Arial" charset="0"/>
              </a:rPr>
              <a:t>However</a:t>
            </a:r>
            <a:r>
              <a:rPr lang="it-IT" sz="1600" dirty="0" smtClean="0">
                <a:latin typeface="Arial" charset="0"/>
                <a:cs typeface="Arial" charset="0"/>
              </a:rPr>
              <a:t>, </a:t>
            </a:r>
            <a:r>
              <a:rPr lang="it-IT" sz="1600" dirty="0" err="1" smtClean="0">
                <a:latin typeface="Arial" charset="0"/>
                <a:cs typeface="Arial" charset="0"/>
              </a:rPr>
              <a:t>we</a:t>
            </a:r>
            <a:r>
              <a:rPr lang="it-IT" sz="1600" dirty="0" smtClean="0">
                <a:latin typeface="Arial" charset="0"/>
                <a:cs typeface="Arial" charset="0"/>
              </a:rPr>
              <a:t> </a:t>
            </a:r>
            <a:r>
              <a:rPr lang="it-IT" sz="1600" dirty="0" err="1" smtClean="0">
                <a:latin typeface="Arial" charset="0"/>
                <a:cs typeface="Arial" charset="0"/>
              </a:rPr>
              <a:t>decided</a:t>
            </a:r>
            <a:r>
              <a:rPr lang="it-IT" sz="1600" dirty="0" smtClean="0">
                <a:latin typeface="Arial" charset="0"/>
                <a:cs typeface="Arial" charset="0"/>
              </a:rPr>
              <a:t> </a:t>
            </a:r>
            <a:r>
              <a:rPr lang="it-IT" sz="1600" dirty="0" err="1" smtClean="0">
                <a:latin typeface="Arial" charset="0"/>
                <a:cs typeface="Arial" charset="0"/>
              </a:rPr>
              <a:t>to</a:t>
            </a:r>
            <a:r>
              <a:rPr lang="it-IT" sz="1600" dirty="0" smtClean="0">
                <a:latin typeface="Arial" charset="0"/>
                <a:cs typeface="Arial" charset="0"/>
              </a:rPr>
              <a:t> work on a common </a:t>
            </a:r>
            <a:r>
              <a:rPr lang="it-IT" sz="1600" dirty="0" err="1" smtClean="0">
                <a:latin typeface="Arial" charset="0"/>
                <a:cs typeface="Arial" charset="0"/>
              </a:rPr>
              <a:t>theme</a:t>
            </a:r>
            <a:r>
              <a:rPr lang="it-IT" sz="1600" dirty="0" smtClean="0">
                <a:latin typeface="Arial" charset="0"/>
                <a:cs typeface="Arial" charset="0"/>
              </a:rPr>
              <a:t> and share </a:t>
            </a:r>
            <a:r>
              <a:rPr lang="it-IT" sz="1600" dirty="0" err="1" smtClean="0">
                <a:latin typeface="Arial" charset="0"/>
                <a:cs typeface="Arial" charset="0"/>
              </a:rPr>
              <a:t>insights</a:t>
            </a:r>
            <a:r>
              <a:rPr lang="it-IT" sz="1600" dirty="0" smtClean="0">
                <a:latin typeface="Arial" charset="0"/>
                <a:cs typeface="Arial" charset="0"/>
              </a:rPr>
              <a:t> </a:t>
            </a:r>
            <a:r>
              <a:rPr lang="it-IT" sz="1600" dirty="0" err="1" smtClean="0">
                <a:latin typeface="Arial" charset="0"/>
                <a:cs typeface="Arial" charset="0"/>
              </a:rPr>
              <a:t>into</a:t>
            </a:r>
            <a:r>
              <a:rPr lang="it-IT" sz="1600" dirty="0" smtClean="0">
                <a:latin typeface="Arial" charset="0"/>
                <a:cs typeface="Arial" charset="0"/>
              </a:rPr>
              <a:t> the </a:t>
            </a:r>
            <a:r>
              <a:rPr lang="it-IT" sz="1600" dirty="0" err="1" smtClean="0">
                <a:latin typeface="Arial" charset="0"/>
                <a:cs typeface="Arial" charset="0"/>
              </a:rPr>
              <a:t>issue</a:t>
            </a:r>
            <a:r>
              <a:rPr lang="it-IT" sz="1600" dirty="0" smtClean="0">
                <a:latin typeface="Arial" charset="0"/>
                <a:cs typeface="Arial" charset="0"/>
              </a:rPr>
              <a:t> </a:t>
            </a:r>
            <a:r>
              <a:rPr lang="it-IT" sz="1600" dirty="0" err="1" smtClean="0">
                <a:latin typeface="Arial" charset="0"/>
                <a:cs typeface="Arial" charset="0"/>
              </a:rPr>
              <a:t>of</a:t>
            </a:r>
            <a:r>
              <a:rPr lang="it-IT" sz="1600" dirty="0" smtClean="0">
                <a:latin typeface="Arial" charset="0"/>
                <a:cs typeface="Arial" charset="0"/>
              </a:rPr>
              <a:t> </a:t>
            </a:r>
            <a:r>
              <a:rPr lang="it-IT" sz="1600" dirty="0" err="1" smtClean="0">
                <a:latin typeface="Arial" charset="0"/>
                <a:cs typeface="Arial" charset="0"/>
              </a:rPr>
              <a:t>trust…</a:t>
            </a:r>
            <a:endParaRPr lang="it-IT" sz="1600" dirty="0" smtClean="0">
              <a:latin typeface="Arial" charset="0"/>
              <a:cs typeface="Arial" charset="0"/>
            </a:endParaRPr>
          </a:p>
          <a:p>
            <a:pPr eaLnBrk="1" hangingPunct="1">
              <a:spcBef>
                <a:spcPct val="0"/>
              </a:spcBef>
            </a:pPr>
            <a:endParaRPr lang="it-IT" sz="1600" dirty="0" smtClean="0">
              <a:latin typeface="Arial" charset="0"/>
              <a:cs typeface="Arial" charset="0"/>
            </a:endParaRPr>
          </a:p>
          <a:p>
            <a:pPr eaLnBrk="1" hangingPunct="1">
              <a:spcBef>
                <a:spcPct val="0"/>
              </a:spcBef>
            </a:pPr>
            <a:r>
              <a:rPr lang="it-IT" sz="1600" dirty="0" err="1" smtClean="0">
                <a:latin typeface="Arial" charset="0"/>
                <a:cs typeface="Arial" charset="0"/>
              </a:rPr>
              <a:t>…It</a:t>
            </a:r>
            <a:r>
              <a:rPr lang="it-IT" sz="1600" dirty="0" smtClean="0">
                <a:latin typeface="Arial" charset="0"/>
                <a:cs typeface="Arial" charset="0"/>
              </a:rPr>
              <a:t> </a:t>
            </a:r>
            <a:r>
              <a:rPr lang="it-IT" sz="1600" dirty="0" err="1" smtClean="0">
                <a:latin typeface="Arial" charset="0"/>
                <a:cs typeface="Arial" charset="0"/>
              </a:rPr>
              <a:t>seemed</a:t>
            </a:r>
            <a:r>
              <a:rPr lang="it-IT" sz="1600" dirty="0" smtClean="0">
                <a:latin typeface="Arial" charset="0"/>
                <a:cs typeface="Arial" charset="0"/>
              </a:rPr>
              <a:t> building trust </a:t>
            </a:r>
            <a:r>
              <a:rPr lang="it-IT" sz="1600" dirty="0" err="1" smtClean="0">
                <a:latin typeface="Arial" charset="0"/>
                <a:cs typeface="Arial" charset="0"/>
              </a:rPr>
              <a:t>was</a:t>
            </a:r>
            <a:r>
              <a:rPr lang="it-IT" sz="1600" dirty="0" smtClean="0">
                <a:latin typeface="Arial" charset="0"/>
                <a:cs typeface="Arial" charset="0"/>
              </a:rPr>
              <a:t> NOT ONLY </a:t>
            </a:r>
            <a:r>
              <a:rPr lang="it-IT" sz="1600" dirty="0" err="1" smtClean="0">
                <a:latin typeface="Arial" charset="0"/>
                <a:cs typeface="Arial" charset="0"/>
              </a:rPr>
              <a:t>relavant</a:t>
            </a:r>
            <a:r>
              <a:rPr lang="it-IT" sz="1600" dirty="0" smtClean="0">
                <a:latin typeface="Arial" charset="0"/>
                <a:cs typeface="Arial" charset="0"/>
              </a:rPr>
              <a:t> </a:t>
            </a:r>
            <a:r>
              <a:rPr lang="it-IT" sz="1600" dirty="0" err="1" smtClean="0">
                <a:latin typeface="Arial" charset="0"/>
                <a:cs typeface="Arial" charset="0"/>
              </a:rPr>
              <a:t>to</a:t>
            </a:r>
            <a:r>
              <a:rPr lang="it-IT" sz="1600" dirty="0" smtClean="0">
                <a:latin typeface="Arial" charset="0"/>
                <a:cs typeface="Arial" charset="0"/>
              </a:rPr>
              <a:t> intercultural </a:t>
            </a:r>
            <a:r>
              <a:rPr lang="it-IT" sz="1600" dirty="0" err="1" smtClean="0">
                <a:latin typeface="Arial" charset="0"/>
                <a:cs typeface="Arial" charset="0"/>
              </a:rPr>
              <a:t>practitioners</a:t>
            </a:r>
            <a:r>
              <a:rPr lang="it-IT" sz="1600" dirty="0" smtClean="0">
                <a:latin typeface="Arial" charset="0"/>
                <a:cs typeface="Arial" charset="0"/>
              </a:rPr>
              <a:t>, BUT </a:t>
            </a:r>
            <a:r>
              <a:rPr lang="it-IT" sz="1600" dirty="0" err="1" smtClean="0">
                <a:latin typeface="Arial" charset="0"/>
                <a:cs typeface="Arial" charset="0"/>
              </a:rPr>
              <a:t>that</a:t>
            </a:r>
            <a:r>
              <a:rPr lang="it-IT" sz="1600" dirty="0" smtClean="0">
                <a:latin typeface="Arial" charset="0"/>
                <a:cs typeface="Arial" charset="0"/>
              </a:rPr>
              <a:t> </a:t>
            </a:r>
            <a:r>
              <a:rPr lang="it-IT" sz="1600" dirty="0" err="1" smtClean="0">
                <a:latin typeface="Arial" charset="0"/>
                <a:cs typeface="Arial" charset="0"/>
              </a:rPr>
              <a:t>we</a:t>
            </a:r>
            <a:r>
              <a:rPr lang="it-IT" sz="1600" dirty="0" smtClean="0">
                <a:latin typeface="Arial" charset="0"/>
                <a:cs typeface="Arial" charset="0"/>
              </a:rPr>
              <a:t> </a:t>
            </a:r>
            <a:r>
              <a:rPr lang="it-IT" sz="1600" dirty="0" err="1" smtClean="0">
                <a:latin typeface="Arial" charset="0"/>
                <a:cs typeface="Arial" charset="0"/>
              </a:rPr>
              <a:t>would</a:t>
            </a:r>
            <a:r>
              <a:rPr lang="it-IT" sz="1600" dirty="0" smtClean="0">
                <a:latin typeface="Arial" charset="0"/>
                <a:cs typeface="Arial" charset="0"/>
              </a:rPr>
              <a:t> </a:t>
            </a:r>
            <a:r>
              <a:rPr lang="it-IT" sz="1600" dirty="0" err="1" smtClean="0">
                <a:latin typeface="Arial" charset="0"/>
                <a:cs typeface="Arial" charset="0"/>
              </a:rPr>
              <a:t>be</a:t>
            </a:r>
            <a:r>
              <a:rPr lang="it-IT" sz="1600" dirty="0" smtClean="0">
                <a:latin typeface="Arial" charset="0"/>
                <a:cs typeface="Arial" charset="0"/>
              </a:rPr>
              <a:t> </a:t>
            </a:r>
            <a:r>
              <a:rPr lang="it-IT" sz="1600" dirty="0" err="1" smtClean="0">
                <a:latin typeface="Arial" charset="0"/>
                <a:cs typeface="Arial" charset="0"/>
              </a:rPr>
              <a:t>wise</a:t>
            </a:r>
            <a:r>
              <a:rPr lang="it-IT" sz="1600" dirty="0" smtClean="0">
                <a:latin typeface="Arial" charset="0"/>
                <a:cs typeface="Arial" charset="0"/>
              </a:rPr>
              <a:t> </a:t>
            </a:r>
            <a:r>
              <a:rPr lang="it-IT" sz="1600" dirty="0" err="1" smtClean="0">
                <a:latin typeface="Arial" charset="0"/>
                <a:cs typeface="Arial" charset="0"/>
              </a:rPr>
              <a:t>to</a:t>
            </a:r>
            <a:r>
              <a:rPr lang="it-IT" sz="1600" dirty="0" smtClean="0">
                <a:latin typeface="Arial" charset="0"/>
                <a:cs typeface="Arial" charset="0"/>
              </a:rPr>
              <a:t> investigate </a:t>
            </a:r>
            <a:r>
              <a:rPr lang="it-IT" sz="1600" dirty="0" err="1" smtClean="0">
                <a:latin typeface="Arial" charset="0"/>
                <a:cs typeface="Arial" charset="0"/>
              </a:rPr>
              <a:t>it</a:t>
            </a:r>
            <a:r>
              <a:rPr lang="it-IT" sz="1600" dirty="0" smtClean="0">
                <a:latin typeface="Arial" charset="0"/>
                <a:cs typeface="Arial" charset="0"/>
              </a:rPr>
              <a:t> </a:t>
            </a:r>
            <a:r>
              <a:rPr lang="it-IT" sz="1600" dirty="0" err="1" smtClean="0">
                <a:latin typeface="Arial" charset="0"/>
                <a:cs typeface="Arial" charset="0"/>
              </a:rPr>
              <a:t>as</a:t>
            </a:r>
            <a:r>
              <a:rPr lang="it-IT" sz="1600" dirty="0" smtClean="0">
                <a:latin typeface="Arial" charset="0"/>
                <a:cs typeface="Arial" charset="0"/>
              </a:rPr>
              <a:t> a </a:t>
            </a:r>
            <a:r>
              <a:rPr lang="it-IT" sz="1600" dirty="0" err="1" smtClean="0">
                <a:latin typeface="Arial" charset="0"/>
                <a:cs typeface="Arial" charset="0"/>
              </a:rPr>
              <a:t>mirror</a:t>
            </a:r>
            <a:r>
              <a:rPr lang="it-IT" sz="1600" dirty="0" smtClean="0">
                <a:latin typeface="Arial" charset="0"/>
                <a:cs typeface="Arial" charset="0"/>
              </a:rPr>
              <a:t> </a:t>
            </a:r>
            <a:r>
              <a:rPr lang="it-IT" sz="1600" dirty="0" err="1" smtClean="0">
                <a:latin typeface="Arial" charset="0"/>
                <a:cs typeface="Arial" charset="0"/>
              </a:rPr>
              <a:t>to</a:t>
            </a:r>
            <a:r>
              <a:rPr lang="it-IT" sz="1600" dirty="0" smtClean="0">
                <a:latin typeface="Arial" charset="0"/>
                <a:cs typeface="Arial" charset="0"/>
              </a:rPr>
              <a:t> </a:t>
            </a:r>
            <a:r>
              <a:rPr lang="it-IT" sz="1600" dirty="0" err="1" smtClean="0">
                <a:latin typeface="Arial" charset="0"/>
                <a:cs typeface="Arial" charset="0"/>
              </a:rPr>
              <a:t>our</a:t>
            </a:r>
            <a:r>
              <a:rPr lang="it-IT" sz="1600" dirty="0" smtClean="0">
                <a:latin typeface="Arial" charset="0"/>
                <a:cs typeface="Arial" charset="0"/>
              </a:rPr>
              <a:t> </a:t>
            </a:r>
            <a:r>
              <a:rPr lang="it-IT" sz="1600" dirty="0" err="1" smtClean="0">
                <a:latin typeface="Arial" charset="0"/>
                <a:cs typeface="Arial" charset="0"/>
              </a:rPr>
              <a:t>own</a:t>
            </a:r>
            <a:r>
              <a:rPr lang="it-IT" sz="1600" dirty="0" smtClean="0">
                <a:latin typeface="Arial" charset="0"/>
                <a:cs typeface="Arial" charset="0"/>
              </a:rPr>
              <a:t> </a:t>
            </a:r>
            <a:r>
              <a:rPr lang="it-IT" sz="1600" dirty="0" err="1" smtClean="0">
                <a:latin typeface="Arial" charset="0"/>
                <a:cs typeface="Arial" charset="0"/>
              </a:rPr>
              <a:t>need</a:t>
            </a:r>
            <a:r>
              <a:rPr lang="it-IT" sz="1600" dirty="0" smtClean="0">
                <a:latin typeface="Arial" charset="0"/>
                <a:cs typeface="Arial" charset="0"/>
              </a:rPr>
              <a:t> </a:t>
            </a:r>
            <a:r>
              <a:rPr lang="it-IT" sz="1600" dirty="0" err="1" smtClean="0">
                <a:latin typeface="Arial" charset="0"/>
                <a:cs typeface="Arial" charset="0"/>
              </a:rPr>
              <a:t>to</a:t>
            </a:r>
            <a:r>
              <a:rPr lang="it-IT" sz="1600" dirty="0" smtClean="0">
                <a:latin typeface="Arial" charset="0"/>
                <a:cs typeface="Arial" charset="0"/>
              </a:rPr>
              <a:t> </a:t>
            </a:r>
            <a:r>
              <a:rPr lang="it-IT" sz="1600" dirty="0" err="1" smtClean="0">
                <a:latin typeface="Arial" charset="0"/>
                <a:cs typeface="Arial" charset="0"/>
              </a:rPr>
              <a:t>develop</a:t>
            </a:r>
            <a:r>
              <a:rPr lang="it-IT" sz="1600" dirty="0" smtClean="0">
                <a:latin typeface="Arial" charset="0"/>
                <a:cs typeface="Arial" charset="0"/>
              </a:rPr>
              <a:t> trust out </a:t>
            </a:r>
            <a:r>
              <a:rPr lang="it-IT" sz="1600" dirty="0" err="1" smtClean="0">
                <a:latin typeface="Arial" charset="0"/>
                <a:cs typeface="Arial" charset="0"/>
              </a:rPr>
              <a:t>of</a:t>
            </a:r>
            <a:r>
              <a:rPr lang="it-IT" sz="1600" dirty="0" smtClean="0">
                <a:latin typeface="Arial" charset="0"/>
                <a:cs typeface="Arial" charset="0"/>
              </a:rPr>
              <a:t> a disparate set </a:t>
            </a:r>
            <a:r>
              <a:rPr lang="it-IT" sz="1600" dirty="0" err="1" smtClean="0">
                <a:latin typeface="Arial" charset="0"/>
                <a:cs typeface="Arial" charset="0"/>
              </a:rPr>
              <a:t>of</a:t>
            </a:r>
            <a:r>
              <a:rPr lang="it-IT" sz="1600" dirty="0" smtClean="0">
                <a:latin typeface="Arial" charset="0"/>
                <a:cs typeface="Arial" charset="0"/>
              </a:rPr>
              <a:t> </a:t>
            </a:r>
            <a:r>
              <a:rPr lang="it-IT" sz="1600" dirty="0" err="1" smtClean="0">
                <a:latin typeface="Arial" charset="0"/>
                <a:cs typeface="Arial" charset="0"/>
              </a:rPr>
              <a:t>individuals…</a:t>
            </a:r>
            <a:endParaRPr lang="it-IT" sz="1600" dirty="0" smtClean="0">
              <a:latin typeface="Arial" charset="0"/>
              <a:cs typeface="Arial" charset="0"/>
            </a:endParaRPr>
          </a:p>
          <a:p>
            <a:pPr eaLnBrk="1" hangingPunct="1">
              <a:spcBef>
                <a:spcPct val="0"/>
              </a:spcBef>
            </a:pPr>
            <a:endParaRPr lang="it-IT" sz="1600" dirty="0" smtClean="0">
              <a:latin typeface="Arial" charset="0"/>
              <a:cs typeface="Arial" charset="0"/>
            </a:endParaRPr>
          </a:p>
          <a:p>
            <a:pPr eaLnBrk="1" hangingPunct="1">
              <a:spcBef>
                <a:spcPct val="0"/>
              </a:spcBef>
            </a:pPr>
            <a:r>
              <a:rPr lang="it-IT" sz="1600" dirty="0" err="1" smtClean="0">
                <a:latin typeface="Arial" charset="0"/>
                <a:cs typeface="Arial" charset="0"/>
              </a:rPr>
              <a:t>We</a:t>
            </a:r>
            <a:r>
              <a:rPr lang="it-IT" sz="1600" dirty="0" smtClean="0">
                <a:latin typeface="Arial" charset="0"/>
                <a:cs typeface="Arial" charset="0"/>
              </a:rPr>
              <a:t> </a:t>
            </a:r>
            <a:r>
              <a:rPr lang="it-IT" sz="1600" dirty="0" err="1" smtClean="0">
                <a:latin typeface="Arial" charset="0"/>
                <a:cs typeface="Arial" charset="0"/>
              </a:rPr>
              <a:t>started</a:t>
            </a:r>
            <a:r>
              <a:rPr lang="it-IT" sz="1600" dirty="0" smtClean="0">
                <a:latin typeface="Arial" charset="0"/>
                <a:cs typeface="Arial" charset="0"/>
              </a:rPr>
              <a:t> </a:t>
            </a:r>
            <a:r>
              <a:rPr lang="it-IT" sz="1600" dirty="0" err="1" smtClean="0">
                <a:latin typeface="Arial" charset="0"/>
                <a:cs typeface="Arial" charset="0"/>
              </a:rPr>
              <a:t>working</a:t>
            </a:r>
            <a:r>
              <a:rPr lang="it-IT" sz="1600" dirty="0" smtClean="0">
                <a:latin typeface="Arial" charset="0"/>
                <a:cs typeface="Arial" charset="0"/>
              </a:rPr>
              <a:t> on a SIETAR ITALIA PROJECT </a:t>
            </a:r>
            <a:r>
              <a:rPr lang="it-IT" sz="1600" dirty="0" err="1" smtClean="0">
                <a:latin typeface="Arial" charset="0"/>
                <a:cs typeface="Arial" charset="0"/>
              </a:rPr>
              <a:t>aimed</a:t>
            </a:r>
            <a:r>
              <a:rPr lang="it-IT" sz="1600" dirty="0" smtClean="0">
                <a:latin typeface="Arial" charset="0"/>
                <a:cs typeface="Arial" charset="0"/>
              </a:rPr>
              <a:t> at </a:t>
            </a:r>
            <a:r>
              <a:rPr lang="it-IT" sz="1600" dirty="0" err="1" smtClean="0">
                <a:latin typeface="Arial" charset="0"/>
                <a:cs typeface="Arial" charset="0"/>
              </a:rPr>
              <a:t>exploring</a:t>
            </a:r>
            <a:r>
              <a:rPr lang="it-IT" sz="1600" dirty="0" smtClean="0">
                <a:latin typeface="Arial" charset="0"/>
                <a:cs typeface="Arial" charset="0"/>
              </a:rPr>
              <a:t> </a:t>
            </a:r>
            <a:r>
              <a:rPr lang="it-IT" sz="1600" dirty="0" err="1" smtClean="0">
                <a:latin typeface="Arial" charset="0"/>
                <a:cs typeface="Arial" charset="0"/>
              </a:rPr>
              <a:t>how</a:t>
            </a:r>
            <a:r>
              <a:rPr lang="it-IT" sz="1600" dirty="0" smtClean="0">
                <a:latin typeface="Arial" charset="0"/>
                <a:cs typeface="Arial" charset="0"/>
              </a:rPr>
              <a:t> ITALIANS AS A CULTURAL GROUP TEND TO PREFER TO BUILD TRUST. …</a:t>
            </a:r>
            <a:endParaRPr lang="en-GB" sz="1600" dirty="0" smtClean="0">
              <a:latin typeface="Arial" charset="0"/>
              <a:cs typeface="Arial" charset="0"/>
            </a:endParaRPr>
          </a:p>
          <a:p>
            <a:pPr eaLnBrk="1" hangingPunct="1">
              <a:spcBef>
                <a:spcPct val="0"/>
              </a:spcBef>
            </a:pPr>
            <a:endParaRPr lang="en-GB" sz="1600" dirty="0" smtClean="0">
              <a:latin typeface="Arial" charset="0"/>
              <a:cs typeface="Arial" charset="0"/>
            </a:endParaRPr>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155BEC-4C34-4D37-A9D2-E78A85101B2D}" type="slidenum">
              <a:rPr lang="en-GB" smtClean="0"/>
              <a:pPr fontAlgn="base">
                <a:spcBef>
                  <a:spcPct val="0"/>
                </a:spcBef>
                <a:spcAft>
                  <a:spcPct val="0"/>
                </a:spcAft>
                <a:defRPr/>
              </a:pPr>
              <a:t>2</a:t>
            </a:fld>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z="1600" dirty="0" smtClean="0">
              <a:latin typeface="Arial" charset="0"/>
              <a:cs typeface="Arial" charset="0"/>
            </a:endParaRPr>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155BEC-4C34-4D37-A9D2-E78A85101B2D}" type="slidenum">
              <a:rPr lang="en-GB" smtClean="0"/>
              <a:pPr fontAlgn="base">
                <a:spcBef>
                  <a:spcPct val="0"/>
                </a:spcBef>
                <a:spcAft>
                  <a:spcPct val="0"/>
                </a:spcAft>
                <a:defRPr/>
              </a:pPr>
              <a:t>25</a:t>
            </a:fld>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087AF2DA-5DEA-4C33-BE7E-B6990444005F}" type="datetimeFigureOut">
              <a:rPr lang="it-IT"/>
              <a:pPr>
                <a:defRPr/>
              </a:pPr>
              <a:t>13/10/2008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1ED69C5-4197-4868-9C48-8676FF43F96C}" type="slidenum">
              <a:rPr lang="it-IT"/>
              <a:pPr>
                <a:defRPr/>
              </a:pPr>
              <a:t>‹N›</a:t>
            </a:fld>
            <a:endParaRPr lang="it-IT"/>
          </a:p>
        </p:txBody>
      </p:sp>
      <p:pic>
        <p:nvPicPr>
          <p:cNvPr id="7" name="Picture 1" descr="C:\Documents and Settings\Marianna A. Crestani\Documenti\Granada 2008\Presentation\logo-01.gif"/>
          <p:cNvPicPr>
            <a:picLocks noChangeAspect="1" noChangeArrowheads="1"/>
          </p:cNvPicPr>
          <p:nvPr userDrawn="1"/>
        </p:nvPicPr>
        <p:blipFill>
          <a:blip r:embed="rId2"/>
          <a:srcRect/>
          <a:stretch>
            <a:fillRect/>
          </a:stretch>
        </p:blipFill>
        <p:spPr bwMode="auto">
          <a:xfrm>
            <a:off x="214282" y="5929312"/>
            <a:ext cx="1357312" cy="92868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1870B3B-8E49-42F2-A466-6E88462400E1}" type="datetimeFigureOut">
              <a:rPr lang="it-IT"/>
              <a:pPr>
                <a:defRPr/>
              </a:pPr>
              <a:t>13/10/2008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92FAA59-D462-4CB6-AD51-79A603168B8D}"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237B7EA-FFEE-4CD8-A58B-F0FF5B6B24FA}" type="datetimeFigureOut">
              <a:rPr lang="it-IT"/>
              <a:pPr>
                <a:defRPr/>
              </a:pPr>
              <a:t>13/10/2008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09B5CEA-0BAA-48F1-8339-B6D850CDF786}"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lvl1pPr>
              <a:defRPr/>
            </a:lvl1pPr>
          </a:lstStyle>
          <a:p>
            <a:pPr>
              <a:defRPr/>
            </a:pPr>
            <a:fld id="{7A21A029-CAFA-4924-B650-7ABB8B7B1D64}" type="datetimeFigureOut">
              <a:rPr lang="it-IT"/>
              <a:pPr>
                <a:defRPr/>
              </a:pPr>
              <a:t>13/10/2008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E475F5B-0A7F-47F5-A485-084FB25FD691}" type="slidenum">
              <a:rPr lang="it-IT"/>
              <a:pPr>
                <a:defRPr/>
              </a:pPr>
              <a:t>‹N›</a:t>
            </a:fld>
            <a:endParaRPr lang="it-IT"/>
          </a:p>
        </p:txBody>
      </p:sp>
      <p:pic>
        <p:nvPicPr>
          <p:cNvPr id="7" name="Picture 1" descr="C:\Documents and Settings\Marianna A. Crestani\Documenti\Granada 2008\Presentation\logo-01.gif"/>
          <p:cNvPicPr>
            <a:picLocks noChangeAspect="1" noChangeArrowheads="1"/>
          </p:cNvPicPr>
          <p:nvPr userDrawn="1"/>
        </p:nvPicPr>
        <p:blipFill>
          <a:blip r:embed="rId2"/>
          <a:srcRect/>
          <a:stretch>
            <a:fillRect/>
          </a:stretch>
        </p:blipFill>
        <p:spPr bwMode="auto">
          <a:xfrm>
            <a:off x="214282" y="5929312"/>
            <a:ext cx="1357312" cy="928688"/>
          </a:xfrm>
          <a:prstGeom prst="rect">
            <a:avLst/>
          </a:prstGeom>
          <a:noFill/>
          <a:ln w="9525">
            <a:noFill/>
            <a:miter lim="800000"/>
            <a:headEnd/>
            <a:tailEnd/>
          </a:ln>
        </p:spPr>
      </p:pic>
      <p:sp>
        <p:nvSpPr>
          <p:cNvPr id="9" name="Rettangolo 8"/>
          <p:cNvSpPr/>
          <p:nvPr userDrawn="1"/>
        </p:nvSpPr>
        <p:spPr>
          <a:xfrm>
            <a:off x="0" y="0"/>
            <a:ext cx="9144000" cy="7857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3036A16-8A41-4459-8556-B7878C9744B2}" type="datetimeFigureOut">
              <a:rPr lang="it-IT"/>
              <a:pPr>
                <a:defRPr/>
              </a:pPr>
              <a:t>13/10/2008</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D03EF88-4A93-4FAE-8343-91891CFE916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744A7294-9998-46FF-B61B-70A2B5F17FBF}" type="datetimeFigureOut">
              <a:rPr lang="it-IT"/>
              <a:pPr>
                <a:defRPr/>
              </a:pPr>
              <a:t>13/10/2008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BA40391-C633-4716-9A85-F5570C998581}"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63DBA95B-FB56-4A87-A2E6-0BE2C33CC543}" type="datetimeFigureOut">
              <a:rPr lang="it-IT"/>
              <a:pPr>
                <a:defRPr/>
              </a:pPr>
              <a:t>13/10/2008</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D6BFF27D-F9EE-4EDE-87BD-998471993B2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61E96531-3BBE-48C4-B10E-FCD13C0D0561}" type="datetimeFigureOut">
              <a:rPr lang="it-IT"/>
              <a:pPr>
                <a:defRPr/>
              </a:pPr>
              <a:t>13/10/2008</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D4849283-AB38-4BAA-A943-502718433B56}"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48510F77-1226-4135-8B60-A9569EFEE793}" type="datetimeFigureOut">
              <a:rPr lang="it-IT"/>
              <a:pPr>
                <a:defRPr/>
              </a:pPr>
              <a:t>13/10/2008</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517A3F4C-CE68-46EA-90D8-10C8B90CA2F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C980C25-38CD-46A6-BBA0-A882987FB172}" type="datetimeFigureOut">
              <a:rPr lang="it-IT"/>
              <a:pPr>
                <a:defRPr/>
              </a:pPr>
              <a:t>13/10/2008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35C6489-6DFE-4E29-99DC-0C5FF59D6CD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35E5CEB-551D-4BFD-A829-702860F37949}" type="datetimeFigureOut">
              <a:rPr lang="it-IT"/>
              <a:pPr>
                <a:defRPr/>
              </a:pPr>
              <a:t>13/10/2008</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76F3549-CF9F-4B6E-9AA6-F3F1FFEEAF4D}"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3075"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BF614EB-678B-40FA-A830-366A3B0967D2}" type="datetimeFigureOut">
              <a:rPr lang="it-IT"/>
              <a:pPr>
                <a:defRPr/>
              </a:pPr>
              <a:t>13/10/2008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01A52C9-3BF6-4510-8D82-ED875A33C7EE}"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chart" Target="../charts/chart7.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5.png"/><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wmf"/><Relationship Id="rId7" Type="http://schemas.openxmlformats.org/officeDocument/2006/relationships/image" Target="../media/image15.png"/><Relationship Id="rId2" Type="http://schemas.openxmlformats.org/officeDocument/2006/relationships/image" Target="../media/image10.wmf"/><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10.wmf"/><Relationship Id="rId7" Type="http://schemas.openxmlformats.org/officeDocument/2006/relationships/image" Target="../media/image16.png"/><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5.png"/><Relationship Id="rId10" Type="http://schemas.openxmlformats.org/officeDocument/2006/relationships/image" Target="../media/image17.jpeg"/><Relationship Id="rId4" Type="http://schemas.openxmlformats.org/officeDocument/2006/relationships/image" Target="../media/image11.wmf"/><Relationship Id="rId9" Type="http://schemas.openxmlformats.org/officeDocument/2006/relationships/image" Target="../media/image14.wmf"/></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13.wmf"/><Relationship Id="rId7" Type="http://schemas.openxmlformats.org/officeDocument/2006/relationships/image" Target="../media/image11.wmf"/><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6.png"/><Relationship Id="rId10" Type="http://schemas.openxmlformats.org/officeDocument/2006/relationships/image" Target="../media/image17.jpeg"/><Relationship Id="rId4" Type="http://schemas.openxmlformats.org/officeDocument/2006/relationships/image" Target="../media/image14.wmf"/><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egnaposto contenuto 2"/>
          <p:cNvSpPr>
            <a:spLocks noGrp="1"/>
          </p:cNvSpPr>
          <p:nvPr>
            <p:ph idx="1"/>
          </p:nvPr>
        </p:nvSpPr>
        <p:spPr>
          <a:xfrm>
            <a:off x="0" y="2928934"/>
            <a:ext cx="8229600" cy="3571857"/>
          </a:xfrm>
        </p:spPr>
        <p:txBody>
          <a:bodyPr/>
          <a:lstStyle/>
          <a:p>
            <a:pPr eaLnBrk="1" hangingPunct="1">
              <a:buFont typeface="Arial" charset="0"/>
              <a:buNone/>
            </a:pPr>
            <a:r>
              <a:rPr lang="it-IT" dirty="0" smtClean="0"/>
              <a:t> </a:t>
            </a:r>
          </a:p>
        </p:txBody>
      </p:sp>
      <p:pic>
        <p:nvPicPr>
          <p:cNvPr id="32770" name="Picture 2" descr="C:\Documents and Settings\Marianna A. Crestani\Documenti\Granada 2008\Presentation\chicken_trust.jpg"/>
          <p:cNvPicPr>
            <a:picLocks noChangeAspect="1" noChangeArrowheads="1"/>
          </p:cNvPicPr>
          <p:nvPr/>
        </p:nvPicPr>
        <p:blipFill>
          <a:blip r:embed="rId2"/>
          <a:srcRect/>
          <a:stretch>
            <a:fillRect/>
          </a:stretch>
        </p:blipFill>
        <p:spPr bwMode="auto">
          <a:xfrm>
            <a:off x="2214546" y="1357298"/>
            <a:ext cx="4429156" cy="467522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14338"/>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algn="l" eaLnBrk="1" hangingPunct="1"/>
            <a:r>
              <a:rPr lang="it-IT" sz="2400" b="1" dirty="0" err="1" smtClean="0">
                <a:solidFill>
                  <a:schemeClr val="bg1"/>
                </a:solidFill>
              </a:rPr>
              <a:t>Men</a:t>
            </a:r>
            <a:r>
              <a:rPr lang="it-IT" sz="2400" b="1" dirty="0" smtClean="0">
                <a:solidFill>
                  <a:schemeClr val="bg1"/>
                </a:solidFill>
              </a:rPr>
              <a:t> vs Women: </a:t>
            </a:r>
            <a:r>
              <a:rPr lang="it-IT" sz="1800" b="1" dirty="0" err="1" smtClean="0">
                <a:solidFill>
                  <a:schemeClr val="bg1"/>
                </a:solidFill>
              </a:rPr>
              <a:t>overall</a:t>
            </a:r>
            <a:r>
              <a:rPr lang="it-IT" sz="1800" b="1" dirty="0" smtClean="0">
                <a:solidFill>
                  <a:schemeClr val="bg1"/>
                </a:solidFill>
              </a:rPr>
              <a:t> </a:t>
            </a:r>
            <a:r>
              <a:rPr lang="it-IT" sz="1800" b="1" dirty="0" err="1" smtClean="0">
                <a:solidFill>
                  <a:schemeClr val="bg1"/>
                </a:solidFill>
              </a:rPr>
              <a:t>disposition</a:t>
            </a:r>
            <a:r>
              <a:rPr lang="it-IT" sz="1800" b="1" dirty="0" smtClean="0">
                <a:solidFill>
                  <a:schemeClr val="bg1"/>
                </a:solidFill>
              </a:rPr>
              <a:t> </a:t>
            </a:r>
            <a:r>
              <a:rPr lang="it-IT" sz="1800" b="1" dirty="0" err="1" smtClean="0">
                <a:solidFill>
                  <a:schemeClr val="bg1"/>
                </a:solidFill>
              </a:rPr>
              <a:t>across</a:t>
            </a:r>
            <a:r>
              <a:rPr lang="it-IT" sz="1800" b="1" dirty="0" smtClean="0">
                <a:solidFill>
                  <a:schemeClr val="bg1"/>
                </a:solidFill>
              </a:rPr>
              <a:t> 7 </a:t>
            </a:r>
            <a:r>
              <a:rPr lang="it-IT" sz="1800" b="1" dirty="0" err="1" smtClean="0">
                <a:solidFill>
                  <a:schemeClr val="bg1"/>
                </a:solidFill>
              </a:rPr>
              <a:t>factors</a:t>
            </a:r>
            <a:r>
              <a:rPr lang="it-IT" sz="1800" b="1" dirty="0" smtClean="0">
                <a:solidFill>
                  <a:schemeClr val="bg1"/>
                </a:solidFill>
              </a:rPr>
              <a:t> (3.7% more </a:t>
            </a:r>
            <a:r>
              <a:rPr lang="it-IT" sz="1800" b="1" dirty="0" err="1" smtClean="0">
                <a:solidFill>
                  <a:schemeClr val="bg1"/>
                </a:solidFill>
              </a:rPr>
              <a:t>trusting</a:t>
            </a:r>
            <a:r>
              <a:rPr lang="it-IT" sz="1800" b="1" dirty="0" smtClean="0">
                <a:solidFill>
                  <a:schemeClr val="bg1"/>
                </a:solidFill>
              </a:rPr>
              <a:t>!)</a:t>
            </a:r>
            <a:endParaRPr lang="it-IT" sz="1800" b="1" dirty="0">
              <a:solidFill>
                <a:schemeClr val="bg1"/>
              </a:solidFill>
            </a:endParaRPr>
          </a:p>
        </p:txBody>
      </p:sp>
      <p:graphicFrame>
        <p:nvGraphicFramePr>
          <p:cNvPr id="5" name="Grafico 4"/>
          <p:cNvGraphicFramePr/>
          <p:nvPr/>
        </p:nvGraphicFramePr>
        <p:xfrm>
          <a:off x="428596" y="1643050"/>
          <a:ext cx="7858180" cy="4071966"/>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p:cNvSpPr txBox="1"/>
          <p:nvPr/>
        </p:nvSpPr>
        <p:spPr>
          <a:xfrm>
            <a:off x="2428860" y="5929330"/>
            <a:ext cx="5250155" cy="369332"/>
          </a:xfrm>
          <a:prstGeom prst="rect">
            <a:avLst/>
          </a:prstGeom>
          <a:noFill/>
        </p:spPr>
        <p:txBody>
          <a:bodyPr wrap="none" rtlCol="0">
            <a:spAutoFit/>
          </a:bodyPr>
          <a:lstStyle/>
          <a:p>
            <a:r>
              <a:rPr lang="it-IT" dirty="0" err="1" smtClean="0"/>
              <a:t>Based</a:t>
            </a:r>
            <a:r>
              <a:rPr lang="it-IT" dirty="0" smtClean="0"/>
              <a:t> on 34% </a:t>
            </a:r>
            <a:r>
              <a:rPr lang="it-IT" dirty="0" err="1" smtClean="0"/>
              <a:t>men</a:t>
            </a:r>
            <a:r>
              <a:rPr lang="it-IT" dirty="0" smtClean="0"/>
              <a:t> (342) and 66% women  (658)</a:t>
            </a:r>
            <a:endParaRPr lang="it-IT" dirty="0"/>
          </a:p>
        </p:txBody>
      </p:sp>
      <p:pic>
        <p:nvPicPr>
          <p:cNvPr id="7" name="chart"/>
          <p:cNvPicPr>
            <a:picLocks noChangeAspect="1"/>
          </p:cNvPicPr>
          <p:nvPr/>
        </p:nvPicPr>
        <p:blipFill>
          <a:blip r:embed="rId3"/>
          <a:stretch>
            <a:fillRect/>
          </a:stretch>
        </p:blipFill>
        <p:spPr>
          <a:xfrm>
            <a:off x="3214678" y="4572008"/>
            <a:ext cx="889817" cy="906882"/>
          </a:xfrm>
          <a:prstGeom prst="rect">
            <a:avLst/>
          </a:prstGeom>
        </p:spPr>
      </p:pic>
      <p:pic>
        <p:nvPicPr>
          <p:cNvPr id="8" name="chart"/>
          <p:cNvPicPr>
            <a:picLocks noChangeAspect="1"/>
          </p:cNvPicPr>
          <p:nvPr/>
        </p:nvPicPr>
        <p:blipFill>
          <a:blip r:embed="rId4"/>
          <a:stretch>
            <a:fillRect/>
          </a:stretch>
        </p:blipFill>
        <p:spPr>
          <a:xfrm>
            <a:off x="5357818" y="4857760"/>
            <a:ext cx="948810" cy="9670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500034" y="285752"/>
            <a:ext cx="8229600" cy="785794"/>
          </a:xfrm>
          <a:noFill/>
          <a:ln w="9525">
            <a:noFill/>
            <a:miter lim="800000"/>
            <a:headEnd/>
            <a:tailEnd/>
          </a:ln>
        </p:spPr>
        <p:txBody>
          <a:bodyPr vert="horz" wrap="square" lIns="91440" tIns="45720" rIns="91440" bIns="45720" numCol="1" anchor="ctr" anchorCtr="0" compatLnSpc="1">
            <a:prstTxWarp prst="textNoShape">
              <a:avLst/>
            </a:prstTxWarp>
          </a:bodyPr>
          <a:lstStyle/>
          <a:p>
            <a:pPr algn="l" eaLnBrk="1" hangingPunct="1">
              <a:lnSpc>
                <a:spcPct val="150000"/>
              </a:lnSpc>
            </a:pPr>
            <a:r>
              <a:rPr lang="it-IT" sz="2800" b="1" dirty="0" err="1" smtClean="0">
                <a:solidFill>
                  <a:schemeClr val="bg1"/>
                </a:solidFill>
              </a:rPr>
              <a:t>Results</a:t>
            </a:r>
            <a:r>
              <a:rPr lang="it-IT" sz="2800" b="1" dirty="0" smtClean="0">
                <a:solidFill>
                  <a:schemeClr val="bg1"/>
                </a:solidFill>
              </a:rPr>
              <a:t>: </a:t>
            </a:r>
            <a:r>
              <a:rPr lang="it-IT" sz="2800" b="1" dirty="0" err="1" smtClean="0">
                <a:solidFill>
                  <a:schemeClr val="bg1"/>
                </a:solidFill>
              </a:rPr>
              <a:t>Disposition</a:t>
            </a:r>
            <a:r>
              <a:rPr lang="it-IT" sz="2800" b="1" dirty="0" smtClean="0">
                <a:solidFill>
                  <a:schemeClr val="bg1"/>
                </a:solidFill>
              </a:rPr>
              <a:t> to Trust</a:t>
            </a:r>
            <a:br>
              <a:rPr lang="it-IT" sz="2800" b="1" dirty="0" smtClean="0">
                <a:solidFill>
                  <a:schemeClr val="bg1"/>
                </a:solidFill>
              </a:rPr>
            </a:br>
            <a:endParaRPr lang="it-IT" sz="2800" b="1" dirty="0" smtClean="0">
              <a:solidFill>
                <a:schemeClr val="bg1"/>
              </a:solidFill>
            </a:endParaRPr>
          </a:p>
        </p:txBody>
      </p:sp>
      <p:sp>
        <p:nvSpPr>
          <p:cNvPr id="7171" name="Segnaposto contenuto 2"/>
          <p:cNvSpPr>
            <a:spLocks noGrp="1"/>
          </p:cNvSpPr>
          <p:nvPr>
            <p:ph idx="1"/>
          </p:nvPr>
        </p:nvSpPr>
        <p:spPr>
          <a:xfrm>
            <a:off x="500034" y="1428736"/>
            <a:ext cx="7972484" cy="3071834"/>
          </a:xfrm>
        </p:spPr>
        <p:txBody>
          <a:bodyPr/>
          <a:lstStyle/>
          <a:p>
            <a:pPr marL="542925" indent="-279400" eaLnBrk="1" hangingPunct="1">
              <a:buClr>
                <a:srgbClr val="0000FF"/>
              </a:buClr>
              <a:buSzPct val="50000"/>
              <a:buFont typeface="Wingdings" pitchFamily="2" charset="2"/>
              <a:buChar char="Ø"/>
            </a:pPr>
            <a:r>
              <a:rPr lang="it-IT" sz="2800" dirty="0" err="1" smtClean="0"/>
              <a:t>Italians</a:t>
            </a:r>
            <a:r>
              <a:rPr lang="it-IT" sz="2800" dirty="0" smtClean="0"/>
              <a:t> </a:t>
            </a:r>
            <a:r>
              <a:rPr lang="it-IT" sz="2800" dirty="0" err="1" smtClean="0"/>
              <a:t>lowest</a:t>
            </a:r>
            <a:r>
              <a:rPr lang="it-IT" sz="2800" dirty="0" smtClean="0"/>
              <a:t> </a:t>
            </a:r>
            <a:r>
              <a:rPr lang="it-IT" sz="2800" dirty="0" err="1" smtClean="0"/>
              <a:t>among</a:t>
            </a:r>
            <a:r>
              <a:rPr lang="it-IT" sz="2800" dirty="0" smtClean="0"/>
              <a:t> 7 </a:t>
            </a:r>
          </a:p>
          <a:p>
            <a:pPr marL="542925" indent="-279400" eaLnBrk="1" hangingPunct="1">
              <a:buClr>
                <a:srgbClr val="0000FF"/>
              </a:buClr>
              <a:buSzPct val="50000"/>
              <a:buFont typeface="Wingdings" pitchFamily="2" charset="2"/>
              <a:buChar char="Ø"/>
            </a:pPr>
            <a:endParaRPr lang="it-IT" sz="2800" dirty="0" smtClean="0"/>
          </a:p>
          <a:p>
            <a:pPr marL="542925" indent="-279400" eaLnBrk="1" hangingPunct="1">
              <a:buClr>
                <a:srgbClr val="0000FF"/>
              </a:buClr>
              <a:buSzPct val="50000"/>
              <a:buFont typeface="Wingdings" pitchFamily="2" charset="2"/>
              <a:buChar char="Ø"/>
            </a:pPr>
            <a:r>
              <a:rPr lang="it-IT" sz="2800" dirty="0" err="1" smtClean="0"/>
              <a:t>UK</a:t>
            </a:r>
            <a:r>
              <a:rPr lang="it-IT" sz="2800" dirty="0" smtClean="0"/>
              <a:t> </a:t>
            </a:r>
            <a:r>
              <a:rPr lang="it-IT" sz="2800" dirty="0" err="1" smtClean="0"/>
              <a:t>highest</a:t>
            </a:r>
            <a:r>
              <a:rPr lang="it-IT" sz="2800" dirty="0" smtClean="0"/>
              <a:t> </a:t>
            </a:r>
            <a:r>
              <a:rPr lang="it-IT" sz="2800" dirty="0" err="1" smtClean="0"/>
              <a:t>among</a:t>
            </a:r>
            <a:r>
              <a:rPr lang="it-IT" sz="2800" dirty="0" smtClean="0"/>
              <a:t> 7 </a:t>
            </a:r>
            <a:r>
              <a:rPr lang="it-IT" sz="2800" dirty="0" err="1" smtClean="0"/>
              <a:t>followed</a:t>
            </a:r>
            <a:r>
              <a:rPr lang="it-IT" sz="2800" dirty="0" smtClean="0"/>
              <a:t> </a:t>
            </a:r>
            <a:r>
              <a:rPr lang="it-IT" sz="2800" dirty="0" err="1" smtClean="0"/>
              <a:t>by</a:t>
            </a:r>
            <a:r>
              <a:rPr lang="it-IT" sz="2800" dirty="0" smtClean="0"/>
              <a:t> </a:t>
            </a:r>
          </a:p>
          <a:p>
            <a:pPr marL="542925" indent="-279400" eaLnBrk="1" hangingPunct="1">
              <a:buClr>
                <a:srgbClr val="0000FF"/>
              </a:buClr>
              <a:buSzPct val="50000"/>
              <a:buNone/>
            </a:pPr>
            <a:r>
              <a:rPr lang="it-IT" sz="2800" dirty="0" smtClean="0"/>
              <a:t>   The </a:t>
            </a:r>
            <a:r>
              <a:rPr lang="it-IT" sz="2800" dirty="0" err="1" smtClean="0"/>
              <a:t>Netherlands</a:t>
            </a:r>
            <a:endParaRPr lang="it-IT" sz="2800" dirty="0" smtClean="0"/>
          </a:p>
          <a:p>
            <a:pPr marL="542925" indent="-279400" eaLnBrk="1" hangingPunct="1">
              <a:buClr>
                <a:srgbClr val="0000FF"/>
              </a:buClr>
              <a:buSzPct val="50000"/>
              <a:buFont typeface="Wingdings" pitchFamily="2" charset="2"/>
              <a:buChar char="Ø"/>
            </a:pPr>
            <a:endParaRPr lang="it-IT" sz="2800" dirty="0" smtClean="0"/>
          </a:p>
          <a:p>
            <a:pPr marL="542925" indent="-279400" eaLnBrk="1" hangingPunct="1">
              <a:buClr>
                <a:srgbClr val="0000FF"/>
              </a:buClr>
              <a:buSzPct val="50000"/>
              <a:buFont typeface="Wingdings" pitchFamily="2" charset="2"/>
              <a:buChar char="Ø"/>
            </a:pPr>
            <a:r>
              <a:rPr lang="it-IT" sz="2800" dirty="0" smtClean="0"/>
              <a:t>Cultural background </a:t>
            </a:r>
            <a:r>
              <a:rPr lang="it-IT" sz="2800" dirty="0" err="1" smtClean="0"/>
              <a:t>has</a:t>
            </a:r>
            <a:r>
              <a:rPr lang="it-IT" sz="2800" dirty="0" smtClean="0"/>
              <a:t> a </a:t>
            </a:r>
            <a:r>
              <a:rPr lang="it-IT" sz="2800" dirty="0" err="1" smtClean="0"/>
              <a:t>stronger</a:t>
            </a:r>
            <a:r>
              <a:rPr lang="it-IT" sz="2800" dirty="0" smtClean="0"/>
              <a:t> </a:t>
            </a:r>
            <a:r>
              <a:rPr lang="it-IT" sz="2800" dirty="0" err="1" smtClean="0"/>
              <a:t>effect</a:t>
            </a:r>
            <a:r>
              <a:rPr lang="it-IT" sz="2800" dirty="0" smtClean="0"/>
              <a:t> on </a:t>
            </a:r>
            <a:r>
              <a:rPr lang="it-IT" sz="2800" dirty="0" err="1" smtClean="0"/>
              <a:t>disposition</a:t>
            </a:r>
            <a:r>
              <a:rPr lang="it-IT" sz="2800" dirty="0" smtClean="0"/>
              <a:t> </a:t>
            </a:r>
            <a:r>
              <a:rPr lang="it-IT" sz="2800" dirty="0" err="1" smtClean="0"/>
              <a:t>to</a:t>
            </a:r>
            <a:r>
              <a:rPr lang="it-IT" sz="2800" dirty="0" smtClean="0"/>
              <a:t> trust </a:t>
            </a:r>
            <a:r>
              <a:rPr lang="it-IT" sz="2800" dirty="0" err="1" smtClean="0"/>
              <a:t>than</a:t>
            </a:r>
            <a:r>
              <a:rPr lang="it-IT" sz="2800" dirty="0" smtClean="0"/>
              <a:t> gender</a:t>
            </a:r>
          </a:p>
          <a:p>
            <a:pPr marL="542925" indent="-542925" eaLnBrk="1" hangingPunct="1">
              <a:buClr>
                <a:srgbClr val="0000FF"/>
              </a:buClr>
              <a:buNone/>
            </a:pPr>
            <a:endParaRPr lang="it-IT" sz="2800" dirty="0" smtClean="0"/>
          </a:p>
          <a:p>
            <a:pPr eaLnBrk="1" hangingPunct="1"/>
            <a:endParaRPr lang="it-IT" sz="2800" dirty="0" smtClean="0"/>
          </a:p>
        </p:txBody>
      </p:sp>
      <p:pic>
        <p:nvPicPr>
          <p:cNvPr id="8" name="Picture 2"/>
          <p:cNvPicPr>
            <a:picLocks noChangeAspect="1" noChangeArrowheads="1"/>
          </p:cNvPicPr>
          <p:nvPr/>
        </p:nvPicPr>
        <p:blipFill>
          <a:blip r:embed="rId2" cstate="print"/>
          <a:srcRect/>
          <a:stretch>
            <a:fillRect/>
          </a:stretch>
        </p:blipFill>
        <p:spPr bwMode="auto">
          <a:xfrm>
            <a:off x="7215206" y="2500306"/>
            <a:ext cx="642942" cy="642942"/>
          </a:xfrm>
          <a:prstGeom prst="rect">
            <a:avLst/>
          </a:prstGeom>
          <a:noFill/>
          <a:ln w="9525">
            <a:noFill/>
            <a:miter lim="800000"/>
            <a:headEnd/>
            <a:tailEnd/>
          </a:ln>
          <a:effectLst/>
        </p:spPr>
      </p:pic>
      <p:pic>
        <p:nvPicPr>
          <p:cNvPr id="9" name="Picture 2"/>
          <p:cNvPicPr>
            <a:picLocks noChangeAspect="1" noChangeArrowheads="1"/>
          </p:cNvPicPr>
          <p:nvPr/>
        </p:nvPicPr>
        <p:blipFill>
          <a:blip r:embed="rId2" cstate="print"/>
          <a:srcRect/>
          <a:stretch>
            <a:fillRect/>
          </a:stretch>
        </p:blipFill>
        <p:spPr bwMode="auto">
          <a:xfrm>
            <a:off x="7286644" y="1428736"/>
            <a:ext cx="642942" cy="6429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a:xfrm>
            <a:off x="428596" y="-71462"/>
            <a:ext cx="8229600" cy="1000108"/>
          </a:xfrm>
        </p:spPr>
        <p:txBody>
          <a:bodyPr/>
          <a:lstStyle/>
          <a:p>
            <a:pPr eaLnBrk="1" hangingPunct="1"/>
            <a:r>
              <a:rPr lang="it-IT" sz="2800" b="1" dirty="0" err="1" smtClean="0">
                <a:solidFill>
                  <a:schemeClr val="bg1"/>
                </a:solidFill>
                <a:latin typeface="Arial" charset="0"/>
                <a:ea typeface="+mn-ea"/>
                <a:cs typeface="+mn-cs"/>
              </a:rPr>
              <a:t>Openness</a:t>
            </a:r>
            <a:r>
              <a:rPr lang="it-IT" sz="2800" b="1" dirty="0" smtClean="0">
                <a:solidFill>
                  <a:schemeClr val="bg1"/>
                </a:solidFill>
                <a:latin typeface="Arial" charset="0"/>
                <a:ea typeface="+mn-ea"/>
                <a:cs typeface="+mn-cs"/>
              </a:rPr>
              <a:t> </a:t>
            </a:r>
            <a:r>
              <a:rPr lang="it-IT" sz="2800" b="1" dirty="0" err="1" smtClean="0">
                <a:solidFill>
                  <a:schemeClr val="bg1"/>
                </a:solidFill>
                <a:latin typeface="Arial" charset="0"/>
                <a:ea typeface="+mn-ea"/>
                <a:cs typeface="+mn-cs"/>
              </a:rPr>
              <a:t>with</a:t>
            </a:r>
            <a:r>
              <a:rPr lang="it-IT" sz="2800" b="1" dirty="0" smtClean="0">
                <a:solidFill>
                  <a:schemeClr val="bg1"/>
                </a:solidFill>
                <a:latin typeface="Arial" charset="0"/>
                <a:ea typeface="+mn-ea"/>
                <a:cs typeface="+mn-cs"/>
              </a:rPr>
              <a:t> Information &amp;</a:t>
            </a:r>
            <a:br>
              <a:rPr lang="it-IT" sz="2800" b="1" dirty="0" smtClean="0">
                <a:solidFill>
                  <a:schemeClr val="bg1"/>
                </a:solidFill>
                <a:latin typeface="Arial" charset="0"/>
                <a:ea typeface="+mn-ea"/>
                <a:cs typeface="+mn-cs"/>
              </a:rPr>
            </a:br>
            <a:r>
              <a:rPr lang="it-IT" sz="2800" b="1" dirty="0" smtClean="0">
                <a:solidFill>
                  <a:schemeClr val="bg1"/>
                </a:solidFill>
                <a:latin typeface="Arial" charset="0"/>
                <a:ea typeface="+mn-ea"/>
                <a:cs typeface="+mn-cs"/>
              </a:rPr>
              <a:t> Emotional Accessibility</a:t>
            </a:r>
          </a:p>
        </p:txBody>
      </p:sp>
      <p:sp>
        <p:nvSpPr>
          <p:cNvPr id="5" name="Rettangolo arrotondato 4"/>
          <p:cNvSpPr/>
          <p:nvPr/>
        </p:nvSpPr>
        <p:spPr>
          <a:xfrm>
            <a:off x="5429256" y="2143116"/>
            <a:ext cx="3071834" cy="2500330"/>
          </a:xfrm>
          <a:prstGeom prst="roundRect">
            <a:avLst>
              <a:gd name="adj" fmla="val 10000"/>
            </a:avLst>
          </a:prstGeom>
          <a:blipFill rotWithShape="0">
            <a:blip r:embed="rId2"/>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6" name="Picture 5" descr="brxbxp69312 remote management"/>
          <p:cNvPicPr>
            <a:picLocks noChangeAspect="1" noChangeArrowheads="1"/>
          </p:cNvPicPr>
          <p:nvPr/>
        </p:nvPicPr>
        <p:blipFill>
          <a:blip r:embed="rId3"/>
          <a:srcRect/>
          <a:stretch>
            <a:fillRect/>
          </a:stretch>
        </p:blipFill>
        <p:spPr bwMode="auto">
          <a:xfrm>
            <a:off x="928662" y="2285992"/>
            <a:ext cx="3311525" cy="21621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14338"/>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it-IT" sz="3200" b="1" dirty="0" smtClean="0">
                <a:solidFill>
                  <a:schemeClr val="bg1"/>
                </a:solidFill>
                <a:latin typeface="Arial" charset="0"/>
                <a:ea typeface="+mn-ea"/>
                <a:cs typeface="+mn-cs"/>
              </a:rPr>
              <a:t>Basis for Research</a:t>
            </a:r>
            <a:endParaRPr lang="it-IT" sz="3200" b="1" dirty="0">
              <a:solidFill>
                <a:schemeClr val="bg1"/>
              </a:solidFill>
              <a:latin typeface="Arial" charset="0"/>
              <a:ea typeface="+mn-ea"/>
              <a:cs typeface="+mn-cs"/>
            </a:endParaRPr>
          </a:p>
        </p:txBody>
      </p:sp>
      <p:sp>
        <p:nvSpPr>
          <p:cNvPr id="3" name="Segnaposto contenuto 2"/>
          <p:cNvSpPr>
            <a:spLocks noGrp="1"/>
          </p:cNvSpPr>
          <p:nvPr>
            <p:ph idx="1"/>
          </p:nvPr>
        </p:nvSpPr>
        <p:spPr>
          <a:xfrm>
            <a:off x="1071538" y="1428736"/>
            <a:ext cx="7429552" cy="4525963"/>
          </a:xfrm>
        </p:spPr>
        <p:txBody>
          <a:bodyPr/>
          <a:lstStyle/>
          <a:p>
            <a:pPr marL="0" indent="0">
              <a:buClr>
                <a:srgbClr val="0000FF"/>
              </a:buClr>
              <a:buSzPct val="50000"/>
              <a:buFont typeface="Wingdings" pitchFamily="2" charset="2"/>
              <a:buChar char="Ø"/>
              <a:tabLst>
                <a:tab pos="542925" algn="l"/>
              </a:tabLst>
            </a:pPr>
            <a:r>
              <a:rPr lang="it-IT" dirty="0" smtClean="0"/>
              <a:t>   </a:t>
            </a:r>
            <a:r>
              <a:rPr lang="it-IT" sz="2800" dirty="0" err="1" smtClean="0"/>
              <a:t>WorldWork’s</a:t>
            </a:r>
            <a:r>
              <a:rPr lang="it-IT" sz="2800" dirty="0" smtClean="0"/>
              <a:t> 10 Trust </a:t>
            </a:r>
            <a:r>
              <a:rPr lang="it-IT" sz="2800" dirty="0" err="1" smtClean="0"/>
              <a:t>Criteria</a:t>
            </a:r>
            <a:r>
              <a:rPr lang="it-IT" sz="2800" dirty="0" smtClean="0"/>
              <a:t> </a:t>
            </a:r>
            <a:endParaRPr lang="it-IT" sz="2400" dirty="0" smtClean="0"/>
          </a:p>
          <a:p>
            <a:pPr marL="542925" indent="-542925">
              <a:buClr>
                <a:srgbClr val="0000FF"/>
              </a:buClr>
              <a:buSzPct val="50000"/>
              <a:buFont typeface="Wingdings" pitchFamily="2" charset="2"/>
              <a:buChar char="Ø"/>
            </a:pPr>
            <a:r>
              <a:rPr lang="it-IT" sz="2800" dirty="0" err="1" smtClean="0"/>
              <a:t>Based</a:t>
            </a:r>
            <a:r>
              <a:rPr lang="it-IT" sz="2800" dirty="0" smtClean="0"/>
              <a:t> on </a:t>
            </a:r>
            <a:r>
              <a:rPr lang="it-IT" sz="2800" dirty="0" err="1" smtClean="0"/>
              <a:t>extensive</a:t>
            </a:r>
            <a:r>
              <a:rPr lang="it-IT" sz="2800" dirty="0" smtClean="0"/>
              <a:t> </a:t>
            </a:r>
            <a:r>
              <a:rPr lang="it-IT" sz="2800" dirty="0" err="1" smtClean="0"/>
              <a:t>review</a:t>
            </a:r>
            <a:r>
              <a:rPr lang="it-IT" sz="2800" dirty="0" smtClean="0"/>
              <a:t> </a:t>
            </a:r>
            <a:r>
              <a:rPr lang="it-IT" sz="2800" dirty="0" err="1" smtClean="0"/>
              <a:t>of</a:t>
            </a:r>
            <a:r>
              <a:rPr lang="it-IT" sz="2800" dirty="0" smtClean="0"/>
              <a:t> </a:t>
            </a:r>
            <a:r>
              <a:rPr lang="it-IT" sz="2800" dirty="0" err="1" smtClean="0"/>
              <a:t>literature</a:t>
            </a:r>
            <a:r>
              <a:rPr lang="it-IT" sz="2800" dirty="0" smtClean="0"/>
              <a:t> on trust </a:t>
            </a:r>
            <a:r>
              <a:rPr lang="it-IT" sz="2800" dirty="0" err="1" smtClean="0"/>
              <a:t>development</a:t>
            </a:r>
            <a:r>
              <a:rPr lang="it-IT" sz="2800" dirty="0" smtClean="0"/>
              <a:t>, </a:t>
            </a:r>
            <a:r>
              <a:rPr lang="it-IT" sz="2800" dirty="0" err="1" smtClean="0"/>
              <a:t>including</a:t>
            </a:r>
            <a:r>
              <a:rPr lang="it-IT" sz="2800" dirty="0" smtClean="0"/>
              <a:t> Western &amp; </a:t>
            </a:r>
            <a:r>
              <a:rPr lang="it-IT" sz="2800" dirty="0" err="1" smtClean="0"/>
              <a:t>Asian</a:t>
            </a:r>
            <a:r>
              <a:rPr lang="it-IT" sz="2800" dirty="0" smtClean="0"/>
              <a:t> cross-cultural </a:t>
            </a:r>
            <a:r>
              <a:rPr lang="it-IT" sz="2800" dirty="0" err="1" smtClean="0"/>
              <a:t>research</a:t>
            </a:r>
            <a:endParaRPr lang="it-IT" sz="2800" dirty="0" smtClean="0"/>
          </a:p>
          <a:p>
            <a:pPr marL="542925" indent="-542925">
              <a:buClr>
                <a:srgbClr val="0000FF"/>
              </a:buClr>
              <a:buSzPct val="50000"/>
              <a:buFont typeface="Wingdings" pitchFamily="2" charset="2"/>
              <a:buChar char="Ø"/>
            </a:pPr>
            <a:r>
              <a:rPr lang="it-IT" sz="2800" dirty="0" err="1" smtClean="0"/>
              <a:t>Results</a:t>
            </a:r>
            <a:r>
              <a:rPr lang="it-IT" sz="2800" dirty="0" smtClean="0"/>
              <a:t> </a:t>
            </a:r>
            <a:r>
              <a:rPr lang="it-IT" sz="2800" dirty="0" err="1" smtClean="0"/>
              <a:t>of</a:t>
            </a:r>
            <a:r>
              <a:rPr lang="it-IT" sz="2800" dirty="0" smtClean="0"/>
              <a:t> 30 </a:t>
            </a:r>
            <a:r>
              <a:rPr lang="it-IT" sz="2800" dirty="0" err="1" smtClean="0"/>
              <a:t>international</a:t>
            </a:r>
            <a:r>
              <a:rPr lang="it-IT" sz="2800" dirty="0" smtClean="0"/>
              <a:t> </a:t>
            </a:r>
            <a:r>
              <a:rPr lang="it-IT" sz="2800" dirty="0" err="1" smtClean="0"/>
              <a:t>teams</a:t>
            </a:r>
            <a:r>
              <a:rPr lang="it-IT" sz="2800" dirty="0" smtClean="0"/>
              <a:t> </a:t>
            </a:r>
            <a:r>
              <a:rPr lang="it-IT" sz="2800" dirty="0" err="1" smtClean="0"/>
              <a:t>completing</a:t>
            </a:r>
            <a:r>
              <a:rPr lang="it-IT" sz="2800" dirty="0" smtClean="0"/>
              <a:t> the </a:t>
            </a:r>
            <a:r>
              <a:rPr lang="it-IT" sz="2800" i="1" dirty="0" smtClean="0"/>
              <a:t>International Team Trust </a:t>
            </a:r>
            <a:r>
              <a:rPr lang="it-IT" sz="2800" i="1" dirty="0" err="1" smtClean="0"/>
              <a:t>Indicator</a:t>
            </a:r>
            <a:endParaRPr lang="it-IT" sz="2800" dirty="0" smtClean="0"/>
          </a:p>
          <a:p>
            <a:pPr marL="542925" indent="-542925" algn="ctr">
              <a:buClr>
                <a:srgbClr val="0000FF"/>
              </a:buClr>
              <a:buSzPct val="50000"/>
              <a:buNone/>
            </a:pPr>
            <a:endParaRPr lang="it-IT" sz="800" dirty="0" smtClean="0"/>
          </a:p>
        </p:txBody>
      </p:sp>
      <p:pic>
        <p:nvPicPr>
          <p:cNvPr id="7" name="Picture 1" descr="C:\Documents and Settings\Marianna A. Crestani\Documenti\Granada 2008\Presentation\logo-01.gif"/>
          <p:cNvPicPr>
            <a:picLocks noChangeAspect="1" noChangeArrowheads="1"/>
          </p:cNvPicPr>
          <p:nvPr/>
        </p:nvPicPr>
        <p:blipFill>
          <a:blip r:embed="rId2"/>
          <a:srcRect/>
          <a:stretch>
            <a:fillRect/>
          </a:stretch>
        </p:blipFill>
        <p:spPr bwMode="auto">
          <a:xfrm>
            <a:off x="0" y="5715016"/>
            <a:ext cx="1428750" cy="928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4"/>
          <p:cNvGraphicFramePr>
            <a:graphicFrameLocks noGrp="1"/>
          </p:cNvGraphicFramePr>
          <p:nvPr>
            <p:ph sz="quarter" idx="4"/>
          </p:nvPr>
        </p:nvGraphicFramePr>
        <p:xfrm>
          <a:off x="642910" y="928670"/>
          <a:ext cx="8043890" cy="5929330"/>
        </p:xfrm>
        <a:graphic>
          <a:graphicData uri="http://schemas.openxmlformats.org/drawingml/2006/chart">
            <c:chart xmlns:c="http://schemas.openxmlformats.org/drawingml/2006/chart" xmlns:r="http://schemas.openxmlformats.org/officeDocument/2006/relationships" r:id="rId2"/>
          </a:graphicData>
        </a:graphic>
      </p:graphicFrame>
      <p:pic>
        <p:nvPicPr>
          <p:cNvPr id="12" name="Picture 1" descr="C:\Documents and Settings\Marianna A. Crestani\Documenti\Granada 2008\Presentation\logo-01.gif"/>
          <p:cNvPicPr>
            <a:picLocks noChangeAspect="1" noChangeArrowheads="1"/>
          </p:cNvPicPr>
          <p:nvPr/>
        </p:nvPicPr>
        <p:blipFill>
          <a:blip r:embed="rId3"/>
          <a:srcRect/>
          <a:stretch>
            <a:fillRect/>
          </a:stretch>
        </p:blipFill>
        <p:spPr bwMode="auto">
          <a:xfrm>
            <a:off x="214282" y="6000768"/>
            <a:ext cx="1142976" cy="657207"/>
          </a:xfrm>
          <a:prstGeom prst="rect">
            <a:avLst/>
          </a:prstGeom>
          <a:noFill/>
          <a:ln w="9525">
            <a:noFill/>
            <a:miter lim="800000"/>
            <a:headEnd/>
            <a:tailEnd/>
          </a:ln>
        </p:spPr>
      </p:pic>
      <p:sp>
        <p:nvSpPr>
          <p:cNvPr id="11" name="Rettangolo 10"/>
          <p:cNvSpPr/>
          <p:nvPr/>
        </p:nvSpPr>
        <p:spPr>
          <a:xfrm>
            <a:off x="0" y="0"/>
            <a:ext cx="9144000" cy="7857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Title 3"/>
          <p:cNvSpPr>
            <a:spLocks noGrp="1"/>
          </p:cNvSpPr>
          <p:nvPr>
            <p:ph type="title"/>
          </p:nvPr>
        </p:nvSpPr>
        <p:spPr>
          <a:xfrm>
            <a:off x="357158" y="-142900"/>
            <a:ext cx="8229600" cy="928694"/>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it-IT" sz="2800" b="1" dirty="0" err="1" smtClean="0">
                <a:solidFill>
                  <a:schemeClr val="bg1"/>
                </a:solidFill>
                <a:latin typeface="Arial" charset="0"/>
                <a:ea typeface="+mn-ea"/>
                <a:cs typeface="+mn-cs"/>
              </a:rPr>
              <a:t>WorldWork</a:t>
            </a:r>
            <a:r>
              <a:rPr lang="it-IT" sz="2800" b="1" dirty="0" smtClean="0">
                <a:solidFill>
                  <a:schemeClr val="bg1"/>
                </a:solidFill>
                <a:latin typeface="Arial" charset="0"/>
                <a:ea typeface="+mn-ea"/>
                <a:cs typeface="+mn-cs"/>
              </a:rPr>
              <a:t>’s </a:t>
            </a:r>
            <a:r>
              <a:rPr lang="it-IT" sz="2800" b="1" dirty="0" err="1" smtClean="0">
                <a:solidFill>
                  <a:schemeClr val="bg1"/>
                </a:solidFill>
                <a:latin typeface="Arial" charset="0"/>
                <a:ea typeface="+mn-ea"/>
                <a:cs typeface="+mn-cs"/>
              </a:rPr>
              <a:t>Results</a:t>
            </a:r>
            <a:endParaRPr lang="en-GB" sz="2800" b="1" dirty="0">
              <a:solidFill>
                <a:schemeClr val="bg1"/>
              </a:solidFill>
              <a:latin typeface="Arial" charset="0"/>
              <a:ea typeface="+mn-ea"/>
              <a:cs typeface="+mn-cs"/>
            </a:endParaRPr>
          </a:p>
        </p:txBody>
      </p:sp>
      <p:sp>
        <p:nvSpPr>
          <p:cNvPr id="16" name="Ovale 15"/>
          <p:cNvSpPr/>
          <p:nvPr/>
        </p:nvSpPr>
        <p:spPr>
          <a:xfrm>
            <a:off x="785786" y="928670"/>
            <a:ext cx="1285884" cy="478634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Ovale 16"/>
          <p:cNvSpPr/>
          <p:nvPr/>
        </p:nvSpPr>
        <p:spPr>
          <a:xfrm>
            <a:off x="7643834" y="3857628"/>
            <a:ext cx="1285884" cy="228601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2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p:cNvPicPr>
            <a:picLocks noChangeAspect="1" noChangeArrowheads="1"/>
          </p:cNvPicPr>
          <p:nvPr/>
        </p:nvPicPr>
        <p:blipFill>
          <a:blip r:embed="rId2"/>
          <a:srcRect/>
          <a:stretch>
            <a:fillRect/>
          </a:stretch>
        </p:blipFill>
        <p:spPr bwMode="auto">
          <a:xfrm rot="5400000">
            <a:off x="2027011" y="401825"/>
            <a:ext cx="1553757" cy="2321696"/>
          </a:xfrm>
          <a:prstGeom prst="rect">
            <a:avLst/>
          </a:prstGeom>
          <a:noFill/>
          <a:ln w="9525">
            <a:noFill/>
            <a:miter lim="800000"/>
            <a:headEnd/>
            <a:tailEnd/>
          </a:ln>
          <a:effectLst/>
        </p:spPr>
      </p:pic>
      <p:pic>
        <p:nvPicPr>
          <p:cNvPr id="6" name="Picture 8"/>
          <p:cNvPicPr>
            <a:picLocks noChangeAspect="1" noChangeArrowheads="1"/>
          </p:cNvPicPr>
          <p:nvPr/>
        </p:nvPicPr>
        <p:blipFill>
          <a:blip r:embed="rId3"/>
          <a:srcRect/>
          <a:stretch>
            <a:fillRect/>
          </a:stretch>
        </p:blipFill>
        <p:spPr bwMode="auto">
          <a:xfrm rot="5400000">
            <a:off x="5353304" y="575994"/>
            <a:ext cx="1509226" cy="1785950"/>
          </a:xfrm>
          <a:prstGeom prst="rect">
            <a:avLst/>
          </a:prstGeom>
          <a:noFill/>
          <a:ln w="9525">
            <a:noFill/>
            <a:miter lim="800000"/>
            <a:headEnd/>
            <a:tailEnd/>
          </a:ln>
          <a:effectLst/>
        </p:spPr>
      </p:pic>
      <p:sp>
        <p:nvSpPr>
          <p:cNvPr id="11" name="TextBox 10"/>
          <p:cNvSpPr txBox="1"/>
          <p:nvPr/>
        </p:nvSpPr>
        <p:spPr>
          <a:xfrm>
            <a:off x="1643042" y="2857496"/>
            <a:ext cx="6715172" cy="3693319"/>
          </a:xfrm>
          <a:prstGeom prst="rect">
            <a:avLst/>
          </a:prstGeom>
          <a:noFill/>
        </p:spPr>
        <p:txBody>
          <a:bodyPr wrap="square" rtlCol="0">
            <a:spAutoFit/>
          </a:bodyPr>
          <a:lstStyle/>
          <a:p>
            <a:pPr algn="ctr"/>
            <a:r>
              <a:rPr lang="it-IT" sz="3600" dirty="0" smtClean="0">
                <a:solidFill>
                  <a:srgbClr val="0000FF"/>
                </a:solidFill>
                <a:latin typeface="Verdana" pitchFamily="34" charset="0"/>
              </a:rPr>
              <a:t>Openness with Information </a:t>
            </a:r>
          </a:p>
          <a:p>
            <a:pPr algn="ctr"/>
            <a:r>
              <a:rPr lang="it-IT" sz="3600" dirty="0" smtClean="0">
                <a:latin typeface="Verdana" pitchFamily="34" charset="0"/>
              </a:rPr>
              <a:t>&amp; </a:t>
            </a:r>
          </a:p>
          <a:p>
            <a:pPr algn="ctr"/>
            <a:r>
              <a:rPr lang="it-IT" sz="3600" dirty="0" smtClean="0">
                <a:solidFill>
                  <a:srgbClr val="FFC000"/>
                </a:solidFill>
                <a:latin typeface="Verdana" pitchFamily="34" charset="0"/>
              </a:rPr>
              <a:t>Emotional Accessibility </a:t>
            </a:r>
          </a:p>
          <a:p>
            <a:pPr algn="ctr"/>
            <a:endParaRPr lang="it-IT" sz="3600" dirty="0" smtClean="0">
              <a:solidFill>
                <a:schemeClr val="accent1"/>
              </a:solidFill>
              <a:latin typeface="Verdana" pitchFamily="34" charset="0"/>
            </a:endParaRPr>
          </a:p>
          <a:p>
            <a:pPr algn="ctr"/>
            <a:endParaRPr lang="it-IT" sz="3600" dirty="0" smtClean="0">
              <a:solidFill>
                <a:schemeClr val="accent1"/>
              </a:solidFill>
              <a:latin typeface="Verdana" pitchFamily="34" charset="0"/>
            </a:endParaRPr>
          </a:p>
          <a:p>
            <a:pPr algn="ctr">
              <a:lnSpc>
                <a:spcPct val="150000"/>
              </a:lnSpc>
            </a:pPr>
            <a:r>
              <a:rPr lang="it-IT" sz="3600" dirty="0" err="1" smtClean="0">
                <a:latin typeface="Verdana" pitchFamily="34" charset="0"/>
              </a:rPr>
              <a:t>Across</a:t>
            </a:r>
            <a:r>
              <a:rPr lang="it-IT" sz="3600" dirty="0" smtClean="0">
                <a:latin typeface="Verdana" pitchFamily="34" charset="0"/>
              </a:rPr>
              <a:t> </a:t>
            </a:r>
            <a:r>
              <a:rPr lang="it-IT" sz="3600" dirty="0" err="1" smtClean="0">
                <a:latin typeface="Verdana" pitchFamily="34" charset="0"/>
              </a:rPr>
              <a:t>Cultures</a:t>
            </a:r>
            <a:r>
              <a:rPr lang="it-IT" sz="3600" dirty="0" smtClean="0">
                <a:latin typeface="Verdana" pitchFamily="34" charset="0"/>
              </a:rPr>
              <a:t> and Gender</a:t>
            </a:r>
            <a:endParaRPr lang="en-GB" sz="3600" dirty="0">
              <a:latin typeface="Verdana" pitchFamily="34" charset="0"/>
            </a:endParaRPr>
          </a:p>
        </p:txBody>
      </p:sp>
      <p:pic>
        <p:nvPicPr>
          <p:cNvPr id="12" name="Picture 1"/>
          <p:cNvPicPr>
            <a:picLocks noChangeAspect="1" noChangeArrowheads="1"/>
          </p:cNvPicPr>
          <p:nvPr/>
        </p:nvPicPr>
        <p:blipFill>
          <a:blip r:embed="rId4"/>
          <a:srcRect/>
          <a:stretch>
            <a:fillRect/>
          </a:stretch>
        </p:blipFill>
        <p:spPr bwMode="auto">
          <a:xfrm>
            <a:off x="3500430" y="4429132"/>
            <a:ext cx="1428748" cy="1428748"/>
          </a:xfrm>
          <a:prstGeom prst="rect">
            <a:avLst/>
          </a:prstGeom>
          <a:noFill/>
          <a:ln w="9525">
            <a:noFill/>
            <a:miter lim="800000"/>
            <a:headEnd/>
            <a:tailEnd/>
          </a:ln>
          <a:effectLst/>
        </p:spPr>
      </p:pic>
      <p:pic>
        <p:nvPicPr>
          <p:cNvPr id="7" name="Picture 3"/>
          <p:cNvPicPr>
            <a:picLocks noChangeAspect="1" noChangeArrowheads="1"/>
          </p:cNvPicPr>
          <p:nvPr/>
        </p:nvPicPr>
        <p:blipFill>
          <a:blip r:embed="rId5">
            <a:duotone>
              <a:prstClr val="black"/>
              <a:schemeClr val="tx2">
                <a:tint val="45000"/>
                <a:satMod val="400000"/>
              </a:schemeClr>
            </a:duotone>
          </a:blip>
          <a:srcRect/>
          <a:stretch>
            <a:fillRect/>
          </a:stretch>
        </p:blipFill>
        <p:spPr bwMode="auto">
          <a:xfrm>
            <a:off x="5072066" y="4572008"/>
            <a:ext cx="1465198" cy="11430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428596" y="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it-IT" sz="2400" b="1" dirty="0" smtClean="0">
                <a:solidFill>
                  <a:schemeClr val="bg1"/>
                </a:solidFill>
                <a:latin typeface="Arial" charset="0"/>
                <a:ea typeface="+mn-ea"/>
                <a:cs typeface="+mn-cs"/>
              </a:rPr>
              <a:t>Hypothesis </a:t>
            </a:r>
            <a:br>
              <a:rPr lang="it-IT" sz="2400" b="1" dirty="0" smtClean="0">
                <a:solidFill>
                  <a:schemeClr val="bg1"/>
                </a:solidFill>
                <a:latin typeface="Arial" charset="0"/>
                <a:ea typeface="+mn-ea"/>
                <a:cs typeface="+mn-cs"/>
              </a:rPr>
            </a:br>
            <a:r>
              <a:rPr lang="it-IT" sz="2400" b="1" dirty="0" smtClean="0">
                <a:solidFill>
                  <a:schemeClr val="bg1"/>
                </a:solidFill>
                <a:latin typeface="Arial" charset="0"/>
                <a:ea typeface="+mn-ea"/>
                <a:cs typeface="+mn-cs"/>
              </a:rPr>
              <a:t>Openess </a:t>
            </a:r>
            <a:r>
              <a:rPr lang="it-IT" sz="2400" b="1" dirty="0" err="1" smtClean="0">
                <a:solidFill>
                  <a:schemeClr val="bg1"/>
                </a:solidFill>
                <a:latin typeface="Arial" charset="0"/>
                <a:ea typeface="+mn-ea"/>
                <a:cs typeface="+mn-cs"/>
              </a:rPr>
              <a:t>with</a:t>
            </a:r>
            <a:r>
              <a:rPr lang="it-IT" sz="2400" b="1" dirty="0" smtClean="0">
                <a:solidFill>
                  <a:schemeClr val="bg1"/>
                </a:solidFill>
                <a:latin typeface="Arial" charset="0"/>
                <a:ea typeface="+mn-ea"/>
                <a:cs typeface="+mn-cs"/>
              </a:rPr>
              <a:t> Information </a:t>
            </a:r>
            <a:r>
              <a:rPr lang="it-IT" sz="2400" b="1" dirty="0" err="1" smtClean="0">
                <a:solidFill>
                  <a:schemeClr val="bg1"/>
                </a:solidFill>
                <a:latin typeface="Arial" charset="0"/>
                <a:ea typeface="+mn-ea"/>
                <a:cs typeface="+mn-cs"/>
              </a:rPr>
              <a:t>across</a:t>
            </a:r>
            <a:r>
              <a:rPr lang="it-IT" sz="2400" b="1" dirty="0" smtClean="0">
                <a:solidFill>
                  <a:schemeClr val="bg1"/>
                </a:solidFill>
                <a:latin typeface="Arial" charset="0"/>
                <a:ea typeface="+mn-ea"/>
                <a:cs typeface="+mn-cs"/>
              </a:rPr>
              <a:t> </a:t>
            </a:r>
            <a:r>
              <a:rPr lang="it-IT" sz="2400" b="1" dirty="0" err="1" smtClean="0">
                <a:solidFill>
                  <a:schemeClr val="bg1"/>
                </a:solidFill>
                <a:latin typeface="Arial" charset="0"/>
                <a:ea typeface="+mn-ea"/>
                <a:cs typeface="+mn-cs"/>
              </a:rPr>
              <a:t>cultures</a:t>
            </a:r>
            <a:r>
              <a:rPr lang="it-IT" sz="2400" b="1" dirty="0" smtClean="0">
                <a:solidFill>
                  <a:schemeClr val="bg1"/>
                </a:solidFill>
                <a:latin typeface="Arial" charset="0"/>
                <a:ea typeface="+mn-ea"/>
                <a:cs typeface="+mn-cs"/>
              </a:rPr>
              <a:t/>
            </a:r>
            <a:br>
              <a:rPr lang="it-IT" sz="2400" b="1" dirty="0" smtClean="0">
                <a:solidFill>
                  <a:schemeClr val="bg1"/>
                </a:solidFill>
                <a:latin typeface="Arial" charset="0"/>
                <a:ea typeface="+mn-ea"/>
                <a:cs typeface="+mn-cs"/>
              </a:rPr>
            </a:br>
            <a:endParaRPr lang="it-IT" sz="2400" b="1" dirty="0" smtClean="0">
              <a:solidFill>
                <a:schemeClr val="bg1"/>
              </a:solidFill>
              <a:latin typeface="Arial" charset="0"/>
              <a:ea typeface="+mn-ea"/>
              <a:cs typeface="+mn-cs"/>
            </a:endParaRPr>
          </a:p>
        </p:txBody>
      </p:sp>
      <p:sp>
        <p:nvSpPr>
          <p:cNvPr id="7171" name="Segnaposto contenuto 2"/>
          <p:cNvSpPr>
            <a:spLocks noGrp="1"/>
          </p:cNvSpPr>
          <p:nvPr>
            <p:ph idx="1"/>
          </p:nvPr>
        </p:nvSpPr>
        <p:spPr>
          <a:xfrm>
            <a:off x="785786" y="1000108"/>
            <a:ext cx="7358114" cy="3643338"/>
          </a:xfrm>
        </p:spPr>
        <p:txBody>
          <a:bodyPr/>
          <a:lstStyle/>
          <a:p>
            <a:pPr marL="712788" indent="-449263" algn="ctr" eaLnBrk="1" hangingPunct="1">
              <a:buClr>
                <a:srgbClr val="0000FF"/>
              </a:buClr>
              <a:buSzPct val="50000"/>
              <a:buNone/>
            </a:pPr>
            <a:r>
              <a:rPr lang="it-IT" sz="2800" b="1" dirty="0" smtClean="0"/>
              <a:t>IS</a:t>
            </a:r>
          </a:p>
          <a:p>
            <a:pPr marL="712788" indent="-449263" eaLnBrk="1" hangingPunct="1">
              <a:buClr>
                <a:srgbClr val="0000FF"/>
              </a:buClr>
              <a:buSzPct val="50000"/>
              <a:buFont typeface="Wingdings" pitchFamily="2" charset="2"/>
              <a:buChar char="Ø"/>
            </a:pPr>
            <a:r>
              <a:rPr lang="it-IT" sz="2800" dirty="0" smtClean="0"/>
              <a:t>the </a:t>
            </a:r>
            <a:r>
              <a:rPr lang="it-IT" sz="2800" dirty="0" err="1" smtClean="0"/>
              <a:t>primary</a:t>
            </a:r>
            <a:r>
              <a:rPr lang="it-IT" sz="2800" dirty="0" smtClean="0"/>
              <a:t> </a:t>
            </a:r>
            <a:r>
              <a:rPr lang="it-IT" sz="2800" dirty="0" err="1" smtClean="0"/>
              <a:t>criteria</a:t>
            </a:r>
            <a:r>
              <a:rPr lang="it-IT" sz="2800" dirty="0" smtClean="0"/>
              <a:t> to </a:t>
            </a:r>
            <a:r>
              <a:rPr lang="it-IT" sz="2800" dirty="0" err="1" smtClean="0"/>
              <a:t>fill</a:t>
            </a:r>
            <a:r>
              <a:rPr lang="it-IT" sz="2800" dirty="0" smtClean="0"/>
              <a:t> </a:t>
            </a:r>
          </a:p>
          <a:p>
            <a:pPr marL="712788" indent="-449263" eaLnBrk="1" hangingPunct="1">
              <a:buClr>
                <a:srgbClr val="0000FF"/>
              </a:buClr>
              <a:buSzPct val="50000"/>
              <a:buNone/>
            </a:pPr>
            <a:endParaRPr lang="it-IT" sz="1000" dirty="0" smtClean="0"/>
          </a:p>
          <a:p>
            <a:pPr marL="712788" indent="-449263" eaLnBrk="1" hangingPunct="1">
              <a:buClr>
                <a:srgbClr val="0000FF"/>
              </a:buClr>
              <a:buSzPct val="50000"/>
              <a:buFont typeface="Wingdings" pitchFamily="2" charset="2"/>
              <a:buChar char="Ø"/>
            </a:pPr>
            <a:r>
              <a:rPr lang="it-IT" sz="2800" dirty="0" smtClean="0"/>
              <a:t>linked to low </a:t>
            </a:r>
            <a:r>
              <a:rPr lang="it-IT" sz="2800" dirty="0" err="1" smtClean="0"/>
              <a:t>context</a:t>
            </a:r>
            <a:r>
              <a:rPr lang="it-IT" sz="2800" dirty="0" smtClean="0"/>
              <a:t>, </a:t>
            </a:r>
            <a:r>
              <a:rPr lang="it-IT" sz="2800" dirty="0" err="1" smtClean="0"/>
              <a:t>emotionally</a:t>
            </a:r>
            <a:r>
              <a:rPr lang="it-IT" sz="2800" dirty="0" smtClean="0"/>
              <a:t> </a:t>
            </a:r>
            <a:r>
              <a:rPr lang="it-IT" sz="2800" dirty="0" err="1" smtClean="0"/>
              <a:t>neutral</a:t>
            </a:r>
            <a:r>
              <a:rPr lang="it-IT" sz="2800" dirty="0" smtClean="0"/>
              <a:t> &amp; </a:t>
            </a:r>
            <a:r>
              <a:rPr lang="it-IT" sz="2800" dirty="0" err="1" smtClean="0"/>
              <a:t>masculine</a:t>
            </a:r>
            <a:r>
              <a:rPr lang="it-IT" sz="2800" dirty="0" smtClean="0"/>
              <a:t> </a:t>
            </a:r>
            <a:r>
              <a:rPr lang="it-IT" sz="2800" dirty="0" err="1" smtClean="0"/>
              <a:t>cultures</a:t>
            </a:r>
            <a:endParaRPr lang="it-IT" sz="2800" dirty="0" smtClean="0"/>
          </a:p>
          <a:p>
            <a:pPr marL="712788" indent="-449263" eaLnBrk="1" hangingPunct="1">
              <a:buClr>
                <a:srgbClr val="0000FF"/>
              </a:buClr>
              <a:buSzPct val="50000"/>
              <a:buNone/>
            </a:pPr>
            <a:endParaRPr lang="it-IT" sz="1050" dirty="0" smtClean="0"/>
          </a:p>
          <a:p>
            <a:pPr marL="712788" indent="-449263" eaLnBrk="1" hangingPunct="1">
              <a:buClr>
                <a:srgbClr val="0000FF"/>
              </a:buClr>
              <a:buSzPct val="50000"/>
              <a:buFont typeface="Wingdings" pitchFamily="2" charset="2"/>
              <a:buChar char="Ø"/>
            </a:pPr>
            <a:r>
              <a:rPr lang="it-IT" sz="2800" dirty="0" err="1" smtClean="0"/>
              <a:t>Germany</a:t>
            </a:r>
            <a:r>
              <a:rPr lang="it-IT" sz="2800" dirty="0" smtClean="0"/>
              <a:t>, Usa, </a:t>
            </a:r>
            <a:r>
              <a:rPr lang="it-IT" sz="2800" dirty="0" err="1" smtClean="0"/>
              <a:t>UK</a:t>
            </a:r>
            <a:r>
              <a:rPr lang="it-IT" sz="2800" dirty="0" smtClean="0"/>
              <a:t> and The </a:t>
            </a:r>
            <a:r>
              <a:rPr lang="it-IT" sz="2800" dirty="0" err="1" smtClean="0"/>
              <a:t>Netherlands</a:t>
            </a:r>
            <a:r>
              <a:rPr lang="it-IT" sz="2800" dirty="0" smtClean="0"/>
              <a:t> </a:t>
            </a:r>
            <a:r>
              <a:rPr lang="it-IT" sz="2800" dirty="0" err="1" smtClean="0"/>
              <a:t>should</a:t>
            </a:r>
            <a:r>
              <a:rPr lang="it-IT" sz="2800" dirty="0" smtClean="0"/>
              <a:t> show a relatively higher focus on </a:t>
            </a:r>
            <a:r>
              <a:rPr lang="it-IT" sz="2800" dirty="0" err="1" smtClean="0"/>
              <a:t>openness</a:t>
            </a:r>
            <a:r>
              <a:rPr lang="it-IT" sz="2800" dirty="0" smtClean="0"/>
              <a:t> with information than Latin (or </a:t>
            </a:r>
            <a:r>
              <a:rPr lang="it-IT" sz="2800" dirty="0" err="1" smtClean="0"/>
              <a:t>Asian</a:t>
            </a:r>
            <a:r>
              <a:rPr lang="it-IT" sz="2800" dirty="0" smtClean="0"/>
              <a:t>) </a:t>
            </a:r>
            <a:r>
              <a:rPr lang="it-IT" sz="2800" dirty="0" err="1" smtClean="0"/>
              <a:t>cultures</a:t>
            </a:r>
            <a:endParaRPr lang="it-IT" sz="2800" dirty="0" smtClean="0"/>
          </a:p>
          <a:p>
            <a:pPr eaLnBrk="1" hangingPunct="1"/>
            <a:endParaRPr lang="it-IT" sz="2800" dirty="0" smtClean="0"/>
          </a:p>
        </p:txBody>
      </p:sp>
      <p:pic>
        <p:nvPicPr>
          <p:cNvPr id="4" name="Picture 1"/>
          <p:cNvPicPr>
            <a:picLocks noChangeAspect="1" noChangeArrowheads="1"/>
          </p:cNvPicPr>
          <p:nvPr/>
        </p:nvPicPr>
        <p:blipFill>
          <a:blip r:embed="rId2"/>
          <a:srcRect/>
          <a:stretch>
            <a:fillRect/>
          </a:stretch>
        </p:blipFill>
        <p:spPr bwMode="auto">
          <a:xfrm>
            <a:off x="7429520" y="5429252"/>
            <a:ext cx="1428748" cy="1428748"/>
          </a:xfrm>
          <a:prstGeom prst="rect">
            <a:avLst/>
          </a:prstGeom>
          <a:noFill/>
          <a:ln w="9525">
            <a:noFill/>
            <a:miter lim="800000"/>
            <a:headEnd/>
            <a:tailEnd/>
          </a:ln>
          <a:effectLst/>
        </p:spPr>
      </p:pic>
      <p:sp>
        <p:nvSpPr>
          <p:cNvPr id="5" name="Rettangolo 4"/>
          <p:cNvSpPr/>
          <p:nvPr/>
        </p:nvSpPr>
        <p:spPr>
          <a:xfrm>
            <a:off x="0" y="0"/>
            <a:ext cx="9144000" cy="14287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err="1" smtClean="0">
                <a:solidFill>
                  <a:schemeClr val="bg1"/>
                </a:solidFill>
                <a:latin typeface="Arial Black" pitchFamily="34" charset="0"/>
              </a:rPr>
              <a:t>Hypothesis</a:t>
            </a:r>
            <a:r>
              <a:rPr lang="it-IT" sz="2800" b="1" dirty="0" smtClean="0">
                <a:solidFill>
                  <a:schemeClr val="bg1"/>
                </a:solidFill>
                <a:latin typeface="Arial Black" pitchFamily="34" charset="0"/>
              </a:rPr>
              <a:t> </a:t>
            </a:r>
            <a:br>
              <a:rPr lang="it-IT" sz="2800" b="1" dirty="0" smtClean="0">
                <a:solidFill>
                  <a:schemeClr val="bg1"/>
                </a:solidFill>
                <a:latin typeface="Arial Black" pitchFamily="34" charset="0"/>
              </a:rPr>
            </a:br>
            <a:r>
              <a:rPr lang="it-IT" sz="2800" b="1" dirty="0" err="1" smtClean="0">
                <a:solidFill>
                  <a:schemeClr val="bg1"/>
                </a:solidFill>
                <a:latin typeface="Arial Black" pitchFamily="34" charset="0"/>
              </a:rPr>
              <a:t>Emotional</a:t>
            </a:r>
            <a:r>
              <a:rPr lang="it-IT" sz="2800" b="1" dirty="0" smtClean="0">
                <a:solidFill>
                  <a:schemeClr val="bg1"/>
                </a:solidFill>
                <a:latin typeface="Arial Black" pitchFamily="34" charset="0"/>
              </a:rPr>
              <a:t> </a:t>
            </a:r>
            <a:r>
              <a:rPr lang="it-IT" sz="2800" b="1" dirty="0" err="1" smtClean="0">
                <a:solidFill>
                  <a:schemeClr val="bg1"/>
                </a:solidFill>
                <a:latin typeface="Arial Black" pitchFamily="34" charset="0"/>
              </a:rPr>
              <a:t>Accessibility</a:t>
            </a:r>
            <a:r>
              <a:rPr lang="it-IT" sz="2800" b="1" dirty="0" smtClean="0">
                <a:solidFill>
                  <a:schemeClr val="bg1"/>
                </a:solidFill>
                <a:latin typeface="Arial Black" pitchFamily="34" charset="0"/>
              </a:rPr>
              <a:t> </a:t>
            </a:r>
            <a:r>
              <a:rPr lang="it-IT" sz="2800" b="1" dirty="0" err="1" smtClean="0">
                <a:solidFill>
                  <a:schemeClr val="bg1"/>
                </a:solidFill>
                <a:latin typeface="Arial Black" pitchFamily="34" charset="0"/>
              </a:rPr>
              <a:t>across</a:t>
            </a:r>
            <a:r>
              <a:rPr lang="it-IT" sz="2800" b="1" dirty="0" smtClean="0">
                <a:solidFill>
                  <a:schemeClr val="bg1"/>
                </a:solidFill>
                <a:latin typeface="Arial Black" pitchFamily="34" charset="0"/>
              </a:rPr>
              <a:t> </a:t>
            </a:r>
            <a:r>
              <a:rPr lang="it-IT" sz="2800" b="1" dirty="0" err="1" smtClean="0">
                <a:solidFill>
                  <a:schemeClr val="bg1"/>
                </a:solidFill>
                <a:latin typeface="Arial" charset="0"/>
              </a:rPr>
              <a:t>cultures</a:t>
            </a:r>
            <a:endParaRPr lang="it-IT" sz="2800" b="1" dirty="0" smtClean="0">
              <a:solidFill>
                <a:schemeClr val="bg1"/>
              </a:solidFill>
              <a:latin typeface="Arial" charset="0"/>
            </a:endParaRPr>
          </a:p>
          <a:p>
            <a:pPr algn="ctr"/>
            <a:r>
              <a:rPr lang="it-IT" sz="2800" b="1" dirty="0" smtClean="0">
                <a:solidFill>
                  <a:schemeClr val="bg1"/>
                </a:solidFill>
                <a:latin typeface="Arial" charset="0"/>
              </a:rPr>
              <a:t>IS </a:t>
            </a:r>
            <a:endParaRPr lang="it-IT" sz="28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500034" y="-71462"/>
            <a:ext cx="8229600" cy="1285884"/>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it-IT" sz="2400" b="1" dirty="0" smtClean="0">
                <a:solidFill>
                  <a:schemeClr val="bg1"/>
                </a:solidFill>
                <a:latin typeface="Arial" charset="0"/>
                <a:ea typeface="+mn-ea"/>
                <a:cs typeface="+mn-cs"/>
              </a:rPr>
              <a:t>Hypothesis </a:t>
            </a:r>
            <a:br>
              <a:rPr lang="it-IT" sz="2400" b="1" dirty="0" smtClean="0">
                <a:solidFill>
                  <a:schemeClr val="bg1"/>
                </a:solidFill>
                <a:latin typeface="Arial" charset="0"/>
                <a:ea typeface="+mn-ea"/>
                <a:cs typeface="+mn-cs"/>
              </a:rPr>
            </a:br>
            <a:r>
              <a:rPr lang="it-IT" sz="2400" b="1" dirty="0" err="1" smtClean="0">
                <a:solidFill>
                  <a:schemeClr val="bg1"/>
                </a:solidFill>
                <a:latin typeface="Arial" charset="0"/>
                <a:ea typeface="+mn-ea"/>
                <a:cs typeface="+mn-cs"/>
              </a:rPr>
              <a:t>Emotional</a:t>
            </a:r>
            <a:r>
              <a:rPr lang="it-IT" sz="2400" b="1" dirty="0" smtClean="0">
                <a:solidFill>
                  <a:schemeClr val="bg1"/>
                </a:solidFill>
                <a:latin typeface="Arial" charset="0"/>
                <a:ea typeface="+mn-ea"/>
                <a:cs typeface="+mn-cs"/>
              </a:rPr>
              <a:t> </a:t>
            </a:r>
            <a:r>
              <a:rPr lang="it-IT" sz="2400" b="1" dirty="0" err="1" smtClean="0">
                <a:solidFill>
                  <a:schemeClr val="bg1"/>
                </a:solidFill>
                <a:latin typeface="Arial" charset="0"/>
                <a:ea typeface="+mn-ea"/>
                <a:cs typeface="+mn-cs"/>
              </a:rPr>
              <a:t>Accessibility</a:t>
            </a:r>
            <a:r>
              <a:rPr lang="it-IT" sz="2400" b="1" dirty="0" smtClean="0">
                <a:solidFill>
                  <a:schemeClr val="bg1"/>
                </a:solidFill>
                <a:latin typeface="Arial" charset="0"/>
                <a:ea typeface="+mn-ea"/>
                <a:cs typeface="+mn-cs"/>
              </a:rPr>
              <a:t> </a:t>
            </a:r>
            <a:r>
              <a:rPr lang="it-IT" sz="2400" b="1" dirty="0" err="1" smtClean="0">
                <a:solidFill>
                  <a:schemeClr val="bg1"/>
                </a:solidFill>
                <a:latin typeface="Arial" charset="0"/>
                <a:ea typeface="+mn-ea"/>
                <a:cs typeface="+mn-cs"/>
              </a:rPr>
              <a:t>across</a:t>
            </a:r>
            <a:r>
              <a:rPr lang="it-IT" sz="2400" b="1" dirty="0" smtClean="0">
                <a:solidFill>
                  <a:schemeClr val="bg1"/>
                </a:solidFill>
                <a:latin typeface="Arial" charset="0"/>
                <a:ea typeface="+mn-ea"/>
                <a:cs typeface="+mn-cs"/>
              </a:rPr>
              <a:t> </a:t>
            </a:r>
            <a:r>
              <a:rPr lang="it-IT" sz="2400" b="1" dirty="0" err="1" smtClean="0">
                <a:solidFill>
                  <a:schemeClr val="bg1"/>
                </a:solidFill>
                <a:latin typeface="Arial" charset="0"/>
                <a:ea typeface="+mn-ea"/>
                <a:cs typeface="+mn-cs"/>
              </a:rPr>
              <a:t>cultures</a:t>
            </a:r>
            <a:r>
              <a:rPr lang="it-IT" sz="2400" b="1" dirty="0" smtClean="0">
                <a:solidFill>
                  <a:schemeClr val="bg1"/>
                </a:solidFill>
                <a:latin typeface="Arial" charset="0"/>
                <a:ea typeface="+mn-ea"/>
                <a:cs typeface="+mn-cs"/>
              </a:rPr>
              <a:t> </a:t>
            </a:r>
            <a:br>
              <a:rPr lang="it-IT" sz="2400" b="1" dirty="0" smtClean="0">
                <a:solidFill>
                  <a:schemeClr val="bg1"/>
                </a:solidFill>
                <a:latin typeface="Arial" charset="0"/>
                <a:ea typeface="+mn-ea"/>
                <a:cs typeface="+mn-cs"/>
              </a:rPr>
            </a:br>
            <a:endParaRPr lang="it-IT" sz="2400" b="1" dirty="0" smtClean="0">
              <a:solidFill>
                <a:schemeClr val="bg1"/>
              </a:solidFill>
              <a:latin typeface="Arial" charset="0"/>
              <a:ea typeface="+mn-ea"/>
              <a:cs typeface="+mn-cs"/>
            </a:endParaRPr>
          </a:p>
        </p:txBody>
      </p:sp>
      <p:sp>
        <p:nvSpPr>
          <p:cNvPr id="7171" name="Segnaposto contenuto 2"/>
          <p:cNvSpPr>
            <a:spLocks noGrp="1"/>
          </p:cNvSpPr>
          <p:nvPr>
            <p:ph idx="1"/>
          </p:nvPr>
        </p:nvSpPr>
        <p:spPr>
          <a:xfrm>
            <a:off x="785786" y="928670"/>
            <a:ext cx="7643866" cy="4286280"/>
          </a:xfrm>
        </p:spPr>
        <p:txBody>
          <a:bodyPr/>
          <a:lstStyle/>
          <a:p>
            <a:pPr marL="542925" indent="-279400" algn="ctr" eaLnBrk="1" hangingPunct="1">
              <a:buClr>
                <a:srgbClr val="0000FF"/>
              </a:buClr>
              <a:buSzPct val="50000"/>
              <a:buNone/>
            </a:pPr>
            <a:r>
              <a:rPr lang="it-IT" sz="2800" b="1" dirty="0" smtClean="0"/>
              <a:t>IS </a:t>
            </a:r>
          </a:p>
          <a:p>
            <a:pPr marL="542925" indent="-279400" eaLnBrk="1" hangingPunct="1">
              <a:buClr>
                <a:srgbClr val="0000FF"/>
              </a:buClr>
              <a:buSzPct val="50000"/>
              <a:buFont typeface="Wingdings" pitchFamily="2" charset="2"/>
              <a:buChar char="Ø"/>
            </a:pPr>
            <a:r>
              <a:rPr lang="it-IT" sz="2800" dirty="0" err="1" smtClean="0"/>
              <a:t>perceived</a:t>
            </a:r>
            <a:r>
              <a:rPr lang="it-IT" sz="2800" dirty="0" smtClean="0"/>
              <a:t> </a:t>
            </a:r>
            <a:r>
              <a:rPr lang="it-IT" sz="2800" dirty="0" err="1" smtClean="0"/>
              <a:t>as</a:t>
            </a:r>
            <a:r>
              <a:rPr lang="it-IT" sz="2800" dirty="0" smtClean="0"/>
              <a:t> </a:t>
            </a:r>
            <a:r>
              <a:rPr lang="it-IT" sz="2800" dirty="0" err="1" smtClean="0"/>
              <a:t>satisfactory</a:t>
            </a:r>
            <a:r>
              <a:rPr lang="it-IT" sz="2800" dirty="0" smtClean="0"/>
              <a:t> </a:t>
            </a:r>
            <a:r>
              <a:rPr lang="it-IT" sz="2800" dirty="0" err="1" smtClean="0"/>
              <a:t>for</a:t>
            </a:r>
            <a:r>
              <a:rPr lang="it-IT" sz="2800" dirty="0" smtClean="0"/>
              <a:t> team </a:t>
            </a:r>
            <a:r>
              <a:rPr lang="it-IT" sz="2800" dirty="0" err="1" smtClean="0"/>
              <a:t>purposes</a:t>
            </a:r>
            <a:endParaRPr lang="it-IT" sz="2800" dirty="0" smtClean="0"/>
          </a:p>
          <a:p>
            <a:pPr marL="542925" indent="-279400" eaLnBrk="1" hangingPunct="1">
              <a:buClr>
                <a:srgbClr val="0000FF"/>
              </a:buClr>
              <a:buSzPct val="50000"/>
              <a:buFont typeface="Wingdings" pitchFamily="2" charset="2"/>
              <a:buChar char="Ø"/>
            </a:pPr>
            <a:endParaRPr lang="it-IT" sz="1050" dirty="0" smtClean="0"/>
          </a:p>
          <a:p>
            <a:pPr marL="542925" indent="-279400" eaLnBrk="1" hangingPunct="1">
              <a:buClr>
                <a:srgbClr val="0000FF"/>
              </a:buClr>
              <a:buSzPct val="50000"/>
              <a:buFont typeface="Wingdings" pitchFamily="2" charset="2"/>
              <a:buChar char="Ø"/>
            </a:pPr>
            <a:r>
              <a:rPr lang="it-IT" sz="2800" dirty="0" err="1" smtClean="0"/>
              <a:t>linked</a:t>
            </a:r>
            <a:r>
              <a:rPr lang="it-IT" sz="2800" dirty="0" smtClean="0"/>
              <a:t> to high </a:t>
            </a:r>
            <a:r>
              <a:rPr lang="it-IT" sz="2800" dirty="0" err="1" smtClean="0"/>
              <a:t>context</a:t>
            </a:r>
            <a:r>
              <a:rPr lang="it-IT" sz="2800" dirty="0" smtClean="0"/>
              <a:t>, </a:t>
            </a:r>
            <a:r>
              <a:rPr lang="it-IT" sz="2800" dirty="0" err="1" smtClean="0"/>
              <a:t>affective</a:t>
            </a:r>
            <a:r>
              <a:rPr lang="it-IT" sz="2800" dirty="0" smtClean="0"/>
              <a:t> or </a:t>
            </a:r>
            <a:r>
              <a:rPr lang="it-IT" sz="2800" dirty="0" err="1" smtClean="0"/>
              <a:t>feminine</a:t>
            </a:r>
            <a:r>
              <a:rPr lang="it-IT" sz="2800" dirty="0" smtClean="0"/>
              <a:t> cultures</a:t>
            </a:r>
          </a:p>
          <a:p>
            <a:pPr marL="542925" indent="-279400" eaLnBrk="1" hangingPunct="1">
              <a:buClr>
                <a:srgbClr val="0000FF"/>
              </a:buClr>
              <a:buSzPct val="50000"/>
              <a:buFont typeface="Wingdings" pitchFamily="2" charset="2"/>
              <a:buChar char="Ø"/>
            </a:pPr>
            <a:endParaRPr lang="it-IT" sz="1050" dirty="0" smtClean="0"/>
          </a:p>
          <a:p>
            <a:pPr marL="542925" indent="-279400" eaLnBrk="1" hangingPunct="1">
              <a:buClr>
                <a:srgbClr val="0000FF"/>
              </a:buClr>
              <a:buSzPct val="50000"/>
              <a:buFont typeface="Wingdings" pitchFamily="2" charset="2"/>
              <a:buChar char="Ø"/>
            </a:pPr>
            <a:r>
              <a:rPr lang="it-IT" sz="2800" dirty="0" err="1" smtClean="0"/>
              <a:t>Germany</a:t>
            </a:r>
            <a:r>
              <a:rPr lang="it-IT" sz="2800" dirty="0" smtClean="0"/>
              <a:t>, </a:t>
            </a:r>
            <a:r>
              <a:rPr lang="it-IT" sz="2800" dirty="0" err="1" smtClean="0"/>
              <a:t>UK</a:t>
            </a:r>
            <a:r>
              <a:rPr lang="it-IT" sz="2800" dirty="0" smtClean="0"/>
              <a:t>, USA and The </a:t>
            </a:r>
            <a:r>
              <a:rPr lang="it-IT" sz="2800" dirty="0" err="1" smtClean="0"/>
              <a:t>Netherlands</a:t>
            </a:r>
            <a:r>
              <a:rPr lang="it-IT" sz="2800" dirty="0" smtClean="0"/>
              <a:t> </a:t>
            </a:r>
            <a:r>
              <a:rPr lang="it-IT" sz="2800" dirty="0" err="1" smtClean="0"/>
              <a:t>should</a:t>
            </a:r>
            <a:r>
              <a:rPr lang="it-IT" sz="2800" dirty="0" smtClean="0"/>
              <a:t> show a </a:t>
            </a:r>
            <a:r>
              <a:rPr lang="it-IT" sz="2800" dirty="0" err="1" smtClean="0"/>
              <a:t>relatively</a:t>
            </a:r>
            <a:r>
              <a:rPr lang="it-IT" sz="2800" dirty="0" smtClean="0"/>
              <a:t> </a:t>
            </a:r>
            <a:r>
              <a:rPr lang="it-IT" sz="2800" dirty="0" err="1" smtClean="0"/>
              <a:t>lower</a:t>
            </a:r>
            <a:r>
              <a:rPr lang="it-IT" sz="2800" dirty="0" smtClean="0"/>
              <a:t> focus on emotional accessibility than Latin (or </a:t>
            </a:r>
            <a:r>
              <a:rPr lang="it-IT" sz="2800" dirty="0" err="1" smtClean="0"/>
              <a:t>Asian</a:t>
            </a:r>
            <a:r>
              <a:rPr lang="it-IT" sz="2800" dirty="0" smtClean="0"/>
              <a:t>) </a:t>
            </a:r>
            <a:r>
              <a:rPr lang="it-IT" sz="2800" dirty="0" err="1" smtClean="0"/>
              <a:t>cultures</a:t>
            </a:r>
            <a:r>
              <a:rPr lang="it-IT" sz="2800" dirty="0" smtClean="0"/>
              <a:t> </a:t>
            </a:r>
          </a:p>
          <a:p>
            <a:pPr eaLnBrk="1" hangingPunct="1"/>
            <a:endParaRPr lang="it-IT" sz="2800" dirty="0" smtClean="0"/>
          </a:p>
        </p:txBody>
      </p:sp>
      <p:pic>
        <p:nvPicPr>
          <p:cNvPr id="4" name="Picture 1"/>
          <p:cNvPicPr>
            <a:picLocks noChangeAspect="1" noChangeArrowheads="1"/>
          </p:cNvPicPr>
          <p:nvPr/>
        </p:nvPicPr>
        <p:blipFill>
          <a:blip r:embed="rId2"/>
          <a:srcRect/>
          <a:stretch>
            <a:fillRect/>
          </a:stretch>
        </p:blipFill>
        <p:spPr bwMode="auto">
          <a:xfrm>
            <a:off x="7429520" y="5429252"/>
            <a:ext cx="1428748" cy="1428748"/>
          </a:xfrm>
          <a:prstGeom prst="rect">
            <a:avLst/>
          </a:prstGeom>
          <a:noFill/>
          <a:ln w="9525">
            <a:noFill/>
            <a:miter lim="800000"/>
            <a:headEnd/>
            <a:tailEnd/>
          </a:ln>
          <a:effectLst/>
        </p:spPr>
      </p:pic>
      <p:sp>
        <p:nvSpPr>
          <p:cNvPr id="5" name="Rettangolo 4"/>
          <p:cNvSpPr/>
          <p:nvPr/>
        </p:nvSpPr>
        <p:spPr>
          <a:xfrm>
            <a:off x="0" y="0"/>
            <a:ext cx="9144000" cy="14287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err="1" smtClean="0">
                <a:solidFill>
                  <a:schemeClr val="bg1"/>
                </a:solidFill>
                <a:latin typeface="Arial Black" pitchFamily="34" charset="0"/>
              </a:rPr>
              <a:t>Hypothesis</a:t>
            </a:r>
            <a:r>
              <a:rPr lang="it-IT" sz="2800" b="1" dirty="0" smtClean="0">
                <a:solidFill>
                  <a:schemeClr val="bg1"/>
                </a:solidFill>
                <a:latin typeface="Arial Black" pitchFamily="34" charset="0"/>
              </a:rPr>
              <a:t> </a:t>
            </a:r>
            <a:br>
              <a:rPr lang="it-IT" sz="2800" b="1" dirty="0" smtClean="0">
                <a:solidFill>
                  <a:schemeClr val="bg1"/>
                </a:solidFill>
                <a:latin typeface="Arial Black" pitchFamily="34" charset="0"/>
              </a:rPr>
            </a:br>
            <a:r>
              <a:rPr lang="it-IT" sz="2800" b="1" dirty="0" err="1" smtClean="0">
                <a:solidFill>
                  <a:schemeClr val="bg1"/>
                </a:solidFill>
                <a:latin typeface="Arial Black" pitchFamily="34" charset="0"/>
              </a:rPr>
              <a:t>Emotional</a:t>
            </a:r>
            <a:r>
              <a:rPr lang="it-IT" sz="2800" b="1" dirty="0" smtClean="0">
                <a:solidFill>
                  <a:schemeClr val="bg1"/>
                </a:solidFill>
                <a:latin typeface="Arial Black" pitchFamily="34" charset="0"/>
              </a:rPr>
              <a:t> </a:t>
            </a:r>
            <a:r>
              <a:rPr lang="it-IT" sz="2800" b="1" dirty="0" err="1" smtClean="0">
                <a:solidFill>
                  <a:schemeClr val="bg1"/>
                </a:solidFill>
                <a:latin typeface="Arial Black" pitchFamily="34" charset="0"/>
              </a:rPr>
              <a:t>Accessibility</a:t>
            </a:r>
            <a:r>
              <a:rPr lang="it-IT" sz="2800" b="1" dirty="0" smtClean="0">
                <a:solidFill>
                  <a:schemeClr val="bg1"/>
                </a:solidFill>
                <a:latin typeface="Arial Black" pitchFamily="34" charset="0"/>
              </a:rPr>
              <a:t> </a:t>
            </a:r>
            <a:r>
              <a:rPr lang="it-IT" sz="2800" b="1" dirty="0" err="1" smtClean="0">
                <a:solidFill>
                  <a:schemeClr val="bg1"/>
                </a:solidFill>
                <a:latin typeface="Arial Black" pitchFamily="34" charset="0"/>
              </a:rPr>
              <a:t>across</a:t>
            </a:r>
            <a:r>
              <a:rPr lang="it-IT" sz="2800" b="1" dirty="0" smtClean="0">
                <a:solidFill>
                  <a:schemeClr val="bg1"/>
                </a:solidFill>
                <a:latin typeface="Arial Black" pitchFamily="34" charset="0"/>
              </a:rPr>
              <a:t> </a:t>
            </a:r>
            <a:r>
              <a:rPr lang="it-IT" sz="2800" b="1" dirty="0" err="1" smtClean="0">
                <a:solidFill>
                  <a:schemeClr val="bg1"/>
                </a:solidFill>
                <a:latin typeface="Arial" charset="0"/>
              </a:rPr>
              <a:t>cultures</a:t>
            </a:r>
            <a:endParaRPr lang="it-IT" sz="2800" b="1" dirty="0" smtClean="0">
              <a:solidFill>
                <a:schemeClr val="bg1"/>
              </a:solidFill>
              <a:latin typeface="Arial" charset="0"/>
            </a:endParaRPr>
          </a:p>
          <a:p>
            <a:pPr algn="ctr"/>
            <a:r>
              <a:rPr lang="it-IT" sz="2800" b="1" dirty="0" smtClean="0">
                <a:solidFill>
                  <a:schemeClr val="bg1"/>
                </a:solidFill>
                <a:latin typeface="Arial" charset="0"/>
              </a:rPr>
              <a:t>IS </a:t>
            </a:r>
            <a:endParaRPr lang="it-IT" sz="2800" b="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nvPr>
        </p:nvGraphicFramePr>
        <p:xfrm>
          <a:off x="457200" y="1785926"/>
          <a:ext cx="8229600" cy="4714908"/>
        </p:xfrm>
        <a:graphic>
          <a:graphicData uri="http://schemas.openxmlformats.org/drawingml/2006/chart">
            <c:chart xmlns:c="http://schemas.openxmlformats.org/drawingml/2006/chart" xmlns:r="http://schemas.openxmlformats.org/officeDocument/2006/relationships" r:id="rId2"/>
          </a:graphicData>
        </a:graphic>
      </p:graphicFrame>
      <p:sp>
        <p:nvSpPr>
          <p:cNvPr id="6" name="Rettangolo 5"/>
          <p:cNvSpPr/>
          <p:nvPr/>
        </p:nvSpPr>
        <p:spPr>
          <a:xfrm>
            <a:off x="357158" y="0"/>
            <a:ext cx="8358246" cy="646331"/>
          </a:xfrm>
          <a:prstGeom prst="rect">
            <a:avLst/>
          </a:prstGeom>
        </p:spPr>
        <p:txBody>
          <a:bodyPr wrap="square">
            <a:spAutoFit/>
          </a:bodyPr>
          <a:lstStyle/>
          <a:p>
            <a:pPr algn="ctr"/>
            <a:r>
              <a:rPr lang="it-IT" dirty="0" err="1" smtClean="0">
                <a:solidFill>
                  <a:schemeClr val="bg1"/>
                </a:solidFill>
                <a:latin typeface="Arial Black" pitchFamily="34" charset="0"/>
              </a:rPr>
              <a:t>Overall</a:t>
            </a:r>
            <a:r>
              <a:rPr lang="it-IT" dirty="0" smtClean="0">
                <a:solidFill>
                  <a:schemeClr val="bg1"/>
                </a:solidFill>
                <a:latin typeface="Arial Black" pitchFamily="34" charset="0"/>
              </a:rPr>
              <a:t> relative </a:t>
            </a:r>
            <a:r>
              <a:rPr lang="it-IT" b="1" dirty="0" smtClean="0">
                <a:solidFill>
                  <a:schemeClr val="bg1"/>
                </a:solidFill>
                <a:latin typeface="Arial Black" pitchFamily="34" charset="0"/>
              </a:rPr>
              <a:t>focus on </a:t>
            </a:r>
            <a:r>
              <a:rPr lang="it-IT" b="1" dirty="0" err="1" smtClean="0">
                <a:solidFill>
                  <a:schemeClr val="bg1"/>
                </a:solidFill>
                <a:latin typeface="Arial Black" pitchFamily="34" charset="0"/>
              </a:rPr>
              <a:t>Openness</a:t>
            </a:r>
            <a:r>
              <a:rPr lang="it-IT" b="1" dirty="0" smtClean="0">
                <a:solidFill>
                  <a:schemeClr val="bg1"/>
                </a:solidFill>
                <a:latin typeface="Arial Black" pitchFamily="34" charset="0"/>
              </a:rPr>
              <a:t> </a:t>
            </a:r>
            <a:r>
              <a:rPr lang="it-IT" b="1" dirty="0" err="1" smtClean="0">
                <a:solidFill>
                  <a:schemeClr val="bg1"/>
                </a:solidFill>
                <a:latin typeface="Arial Black" pitchFamily="34" charset="0"/>
              </a:rPr>
              <a:t>with</a:t>
            </a:r>
            <a:r>
              <a:rPr lang="it-IT" b="1" dirty="0" smtClean="0">
                <a:solidFill>
                  <a:schemeClr val="bg1"/>
                </a:solidFill>
                <a:latin typeface="Arial Black" pitchFamily="34" charset="0"/>
              </a:rPr>
              <a:t> Information</a:t>
            </a:r>
            <a:r>
              <a:rPr lang="it-IT" dirty="0" smtClean="0">
                <a:solidFill>
                  <a:schemeClr val="bg1"/>
                </a:solidFill>
                <a:latin typeface="Arial Black" pitchFamily="34" charset="0"/>
              </a:rPr>
              <a:t> </a:t>
            </a:r>
            <a:r>
              <a:rPr lang="it-IT" dirty="0" err="1" smtClean="0">
                <a:solidFill>
                  <a:schemeClr val="bg1"/>
                </a:solidFill>
                <a:latin typeface="Arial Black" pitchFamily="34" charset="0"/>
              </a:rPr>
              <a:t>Criterion</a:t>
            </a:r>
            <a:r>
              <a:rPr lang="it-IT" dirty="0" smtClean="0">
                <a:solidFill>
                  <a:schemeClr val="bg1"/>
                </a:solidFill>
                <a:latin typeface="Arial Black" pitchFamily="34" charset="0"/>
              </a:rPr>
              <a:t> vs </a:t>
            </a:r>
            <a:r>
              <a:rPr lang="it-IT" dirty="0" err="1" smtClean="0">
                <a:solidFill>
                  <a:schemeClr val="bg1"/>
                </a:solidFill>
                <a:latin typeface="Arial Black" pitchFamily="34" charset="0"/>
              </a:rPr>
              <a:t>Emotional</a:t>
            </a:r>
            <a:r>
              <a:rPr lang="it-IT" dirty="0" smtClean="0">
                <a:solidFill>
                  <a:schemeClr val="bg1"/>
                </a:solidFill>
                <a:latin typeface="Arial Black" pitchFamily="34" charset="0"/>
              </a:rPr>
              <a:t> </a:t>
            </a:r>
            <a:r>
              <a:rPr lang="it-IT" dirty="0" err="1" smtClean="0">
                <a:solidFill>
                  <a:schemeClr val="bg1"/>
                </a:solidFill>
                <a:latin typeface="Arial Black" pitchFamily="34" charset="0"/>
              </a:rPr>
              <a:t>Accessibility</a:t>
            </a:r>
            <a:r>
              <a:rPr lang="it-IT" dirty="0" smtClean="0">
                <a:solidFill>
                  <a:schemeClr val="bg1"/>
                </a:solidFill>
                <a:latin typeface="Arial Black" pitchFamily="34" charset="0"/>
              </a:rPr>
              <a:t> </a:t>
            </a:r>
            <a:r>
              <a:rPr lang="it-IT" dirty="0" err="1" smtClean="0">
                <a:solidFill>
                  <a:schemeClr val="bg1"/>
                </a:solidFill>
                <a:latin typeface="Arial Black" pitchFamily="34" charset="0"/>
              </a:rPr>
              <a:t>criterion</a:t>
            </a:r>
            <a:endParaRPr lang="it-IT" dirty="0"/>
          </a:p>
        </p:txBody>
      </p:sp>
      <p:sp>
        <p:nvSpPr>
          <p:cNvPr id="5" name="Rettangolo 4"/>
          <p:cNvSpPr/>
          <p:nvPr/>
        </p:nvSpPr>
        <p:spPr>
          <a:xfrm>
            <a:off x="0" y="0"/>
            <a:ext cx="9144000" cy="14287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bg1"/>
                </a:solidFill>
                <a:latin typeface="Arial Black" pitchFamily="34" charset="0"/>
              </a:rPr>
              <a:t>USA </a:t>
            </a:r>
            <a:r>
              <a:rPr lang="it-IT" sz="2800" dirty="0" err="1" smtClean="0">
                <a:solidFill>
                  <a:schemeClr val="bg1"/>
                </a:solidFill>
                <a:latin typeface="Arial Black" pitchFamily="34" charset="0"/>
              </a:rPr>
              <a:t>respondents</a:t>
            </a:r>
            <a:r>
              <a:rPr lang="it-IT" sz="2800" dirty="0" smtClean="0">
                <a:solidFill>
                  <a:schemeClr val="bg1"/>
                </a:solidFill>
                <a:latin typeface="Arial Black" pitchFamily="34" charset="0"/>
              </a:rPr>
              <a:t> </a:t>
            </a:r>
            <a:r>
              <a:rPr lang="it-IT" sz="2800" dirty="0" err="1" smtClean="0">
                <a:solidFill>
                  <a:schemeClr val="bg1"/>
                </a:solidFill>
                <a:latin typeface="Arial Black" pitchFamily="34" charset="0"/>
              </a:rPr>
              <a:t>have</a:t>
            </a:r>
            <a:r>
              <a:rPr lang="it-IT" sz="2800" dirty="0" smtClean="0">
                <a:solidFill>
                  <a:schemeClr val="bg1"/>
                </a:solidFill>
                <a:latin typeface="Arial Black" pitchFamily="34" charset="0"/>
              </a:rPr>
              <a:t> the </a:t>
            </a:r>
            <a:r>
              <a:rPr lang="it-IT" sz="2800" dirty="0" err="1" smtClean="0">
                <a:solidFill>
                  <a:schemeClr val="bg1"/>
                </a:solidFill>
                <a:latin typeface="Arial Black" pitchFamily="34" charset="0"/>
              </a:rPr>
              <a:t>strongest</a:t>
            </a:r>
            <a:r>
              <a:rPr lang="it-IT" sz="2800" dirty="0" smtClean="0">
                <a:solidFill>
                  <a:schemeClr val="bg1"/>
                </a:solidFill>
                <a:latin typeface="Arial Black" pitchFamily="34" charset="0"/>
              </a:rPr>
              <a:t> </a:t>
            </a:r>
            <a:r>
              <a:rPr lang="it-IT" sz="2800" dirty="0" err="1" smtClean="0">
                <a:solidFill>
                  <a:schemeClr val="bg1"/>
                </a:solidFill>
                <a:latin typeface="Arial Black" pitchFamily="34" charset="0"/>
              </a:rPr>
              <a:t>informational</a:t>
            </a:r>
            <a:r>
              <a:rPr lang="it-IT" sz="2800" dirty="0" smtClean="0">
                <a:solidFill>
                  <a:schemeClr val="bg1"/>
                </a:solidFill>
                <a:latin typeface="Arial Black" pitchFamily="34" charset="0"/>
              </a:rPr>
              <a:t> focus</a:t>
            </a:r>
            <a:endParaRPr lang="it-IT" sz="2800"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nvPr>
        </p:nvGraphicFramePr>
        <p:xfrm>
          <a:off x="214282" y="1714488"/>
          <a:ext cx="8929718" cy="4383087"/>
        </p:xfrm>
        <a:graphic>
          <a:graphicData uri="http://schemas.openxmlformats.org/drawingml/2006/chart">
            <c:chart xmlns:c="http://schemas.openxmlformats.org/drawingml/2006/chart" xmlns:r="http://schemas.openxmlformats.org/officeDocument/2006/relationships" r:id="rId2"/>
          </a:graphicData>
        </a:graphic>
      </p:graphicFrame>
      <p:sp>
        <p:nvSpPr>
          <p:cNvPr id="5" name="Rettangolo 4"/>
          <p:cNvSpPr/>
          <p:nvPr/>
        </p:nvSpPr>
        <p:spPr>
          <a:xfrm>
            <a:off x="357158" y="0"/>
            <a:ext cx="8501122" cy="646331"/>
          </a:xfrm>
          <a:prstGeom prst="rect">
            <a:avLst/>
          </a:prstGeom>
        </p:spPr>
        <p:txBody>
          <a:bodyPr wrap="square">
            <a:spAutoFit/>
          </a:bodyPr>
          <a:lstStyle/>
          <a:p>
            <a:r>
              <a:rPr lang="it-IT" b="1" dirty="0" err="1" smtClean="0">
                <a:solidFill>
                  <a:schemeClr val="bg1"/>
                </a:solidFill>
                <a:latin typeface="Verdana" pitchFamily="34" charset="0"/>
              </a:rPr>
              <a:t>Emotional</a:t>
            </a:r>
            <a:r>
              <a:rPr lang="it-IT" b="1" dirty="0" smtClean="0">
                <a:solidFill>
                  <a:schemeClr val="bg1"/>
                </a:solidFill>
                <a:latin typeface="Verdana" pitchFamily="34" charset="0"/>
              </a:rPr>
              <a:t> </a:t>
            </a:r>
            <a:r>
              <a:rPr lang="it-IT" b="1" dirty="0" err="1" smtClean="0">
                <a:solidFill>
                  <a:schemeClr val="bg1"/>
                </a:solidFill>
                <a:latin typeface="Verdana" pitchFamily="34" charset="0"/>
              </a:rPr>
              <a:t>factors</a:t>
            </a:r>
            <a:r>
              <a:rPr lang="it-IT" b="1" dirty="0" smtClean="0">
                <a:solidFill>
                  <a:schemeClr val="bg1"/>
                </a:solidFill>
                <a:latin typeface="Verdana" pitchFamily="34" charset="0"/>
              </a:rPr>
              <a:t> are </a:t>
            </a:r>
            <a:r>
              <a:rPr lang="it-IT" b="1" dirty="0" err="1" smtClean="0">
                <a:solidFill>
                  <a:schemeClr val="bg1"/>
                </a:solidFill>
                <a:latin typeface="Verdana" pitchFamily="34" charset="0"/>
              </a:rPr>
              <a:t>relatively</a:t>
            </a:r>
            <a:r>
              <a:rPr lang="it-IT" b="1" dirty="0" smtClean="0">
                <a:solidFill>
                  <a:schemeClr val="bg1"/>
                </a:solidFill>
                <a:latin typeface="Verdana" pitchFamily="34" charset="0"/>
              </a:rPr>
              <a:t> more </a:t>
            </a:r>
            <a:r>
              <a:rPr lang="it-IT" b="1" dirty="0" err="1" smtClean="0">
                <a:solidFill>
                  <a:schemeClr val="bg1"/>
                </a:solidFill>
                <a:latin typeface="Verdana" pitchFamily="34" charset="0"/>
              </a:rPr>
              <a:t>important</a:t>
            </a:r>
            <a:r>
              <a:rPr lang="it-IT" b="1" dirty="0" smtClean="0">
                <a:solidFill>
                  <a:schemeClr val="bg1"/>
                </a:solidFill>
                <a:latin typeface="Verdana" pitchFamily="34" charset="0"/>
              </a:rPr>
              <a:t> </a:t>
            </a:r>
            <a:r>
              <a:rPr lang="it-IT" b="1" dirty="0" err="1" smtClean="0">
                <a:solidFill>
                  <a:schemeClr val="bg1"/>
                </a:solidFill>
                <a:latin typeface="Verdana" pitchFamily="34" charset="0"/>
              </a:rPr>
              <a:t>than</a:t>
            </a:r>
            <a:r>
              <a:rPr lang="it-IT" b="1" dirty="0" smtClean="0">
                <a:solidFill>
                  <a:schemeClr val="bg1"/>
                </a:solidFill>
                <a:latin typeface="Verdana" pitchFamily="34" charset="0"/>
              </a:rPr>
              <a:t>  </a:t>
            </a:r>
            <a:r>
              <a:rPr lang="it-IT" b="1" dirty="0" err="1" smtClean="0">
                <a:solidFill>
                  <a:schemeClr val="bg1"/>
                </a:solidFill>
                <a:latin typeface="Verdana" pitchFamily="34" charset="0"/>
              </a:rPr>
              <a:t>informational</a:t>
            </a:r>
            <a:r>
              <a:rPr lang="it-IT" b="1" dirty="0" smtClean="0">
                <a:solidFill>
                  <a:schemeClr val="bg1"/>
                </a:solidFill>
                <a:latin typeface="Verdana" pitchFamily="34" charset="0"/>
              </a:rPr>
              <a:t> </a:t>
            </a:r>
            <a:r>
              <a:rPr lang="it-IT" b="1" dirty="0" err="1" smtClean="0">
                <a:solidFill>
                  <a:schemeClr val="bg1"/>
                </a:solidFill>
                <a:latin typeface="Verdana" pitchFamily="34" charset="0"/>
              </a:rPr>
              <a:t>factors</a:t>
            </a:r>
            <a:r>
              <a:rPr lang="it-IT" b="1" dirty="0" smtClean="0">
                <a:solidFill>
                  <a:schemeClr val="bg1"/>
                </a:solidFill>
                <a:latin typeface="Verdana" pitchFamily="34" charset="0"/>
              </a:rPr>
              <a:t> in CHINA/TAIWAN,INDIA and ITALY</a:t>
            </a:r>
            <a:endParaRPr lang="it-IT" dirty="0"/>
          </a:p>
        </p:txBody>
      </p:sp>
      <p:pic>
        <p:nvPicPr>
          <p:cNvPr id="9" name="Picture 14" descr="C:\Documents and Settings\Utente\Documenti\CLIPART\POWERPNT\CINAB.WMF"/>
          <p:cNvPicPr>
            <a:picLocks noChangeAspect="1" noChangeArrowheads="1"/>
          </p:cNvPicPr>
          <p:nvPr/>
        </p:nvPicPr>
        <p:blipFill>
          <a:blip r:embed="rId3"/>
          <a:srcRect/>
          <a:stretch>
            <a:fillRect/>
          </a:stretch>
        </p:blipFill>
        <p:spPr bwMode="auto">
          <a:xfrm>
            <a:off x="4071934" y="1928802"/>
            <a:ext cx="638175" cy="428625"/>
          </a:xfrm>
          <a:prstGeom prst="rect">
            <a:avLst/>
          </a:prstGeom>
          <a:noFill/>
          <a:ln w="9525">
            <a:noFill/>
            <a:miter lim="800000"/>
            <a:headEnd/>
            <a:tailEnd/>
          </a:ln>
        </p:spPr>
      </p:pic>
      <p:pic>
        <p:nvPicPr>
          <p:cNvPr id="10" name="Picture 15" descr="C:\Documents and Settings\Utente\Documenti\CLIPART\POWERPNT\TAIWANB.WMF"/>
          <p:cNvPicPr>
            <a:picLocks noChangeAspect="1" noChangeArrowheads="1"/>
          </p:cNvPicPr>
          <p:nvPr/>
        </p:nvPicPr>
        <p:blipFill>
          <a:blip r:embed="rId4"/>
          <a:srcRect/>
          <a:stretch>
            <a:fillRect/>
          </a:stretch>
        </p:blipFill>
        <p:spPr bwMode="auto">
          <a:xfrm>
            <a:off x="4929190" y="1928802"/>
            <a:ext cx="600075" cy="398463"/>
          </a:xfrm>
          <a:prstGeom prst="rect">
            <a:avLst/>
          </a:prstGeom>
          <a:noFill/>
          <a:ln w="9525">
            <a:noFill/>
            <a:miter lim="800000"/>
            <a:headEnd/>
            <a:tailEnd/>
          </a:ln>
        </p:spPr>
      </p:pic>
      <p:pic>
        <p:nvPicPr>
          <p:cNvPr id="11" name="Picture 16"/>
          <p:cNvPicPr>
            <a:picLocks noChangeAspect="1" noChangeArrowheads="1"/>
          </p:cNvPicPr>
          <p:nvPr/>
        </p:nvPicPr>
        <p:blipFill>
          <a:blip r:embed="rId5"/>
          <a:srcRect/>
          <a:stretch>
            <a:fillRect/>
          </a:stretch>
        </p:blipFill>
        <p:spPr bwMode="auto">
          <a:xfrm>
            <a:off x="1714480" y="1928802"/>
            <a:ext cx="642938" cy="428625"/>
          </a:xfrm>
          <a:prstGeom prst="rect">
            <a:avLst/>
          </a:prstGeom>
          <a:noFill/>
          <a:ln w="9525">
            <a:noFill/>
            <a:miter lim="800000"/>
            <a:headEnd/>
            <a:tailEnd/>
          </a:ln>
        </p:spPr>
      </p:pic>
      <p:pic>
        <p:nvPicPr>
          <p:cNvPr id="12" name="Picture 2" descr="http://www.mapsofindia.com/maps/india/india-flag.jpg"/>
          <p:cNvPicPr>
            <a:picLocks noChangeAspect="1" noChangeArrowheads="1"/>
          </p:cNvPicPr>
          <p:nvPr/>
        </p:nvPicPr>
        <p:blipFill>
          <a:blip r:embed="rId6" cstate="print"/>
          <a:srcRect/>
          <a:stretch>
            <a:fillRect/>
          </a:stretch>
        </p:blipFill>
        <p:spPr bwMode="auto">
          <a:xfrm>
            <a:off x="7429520" y="1928802"/>
            <a:ext cx="631972" cy="422253"/>
          </a:xfrm>
          <a:prstGeom prst="rect">
            <a:avLst/>
          </a:prstGeom>
          <a:noFill/>
        </p:spPr>
      </p:pic>
      <p:sp>
        <p:nvSpPr>
          <p:cNvPr id="13" name="Rettangolo 12"/>
          <p:cNvSpPr/>
          <p:nvPr/>
        </p:nvSpPr>
        <p:spPr>
          <a:xfrm>
            <a:off x="0" y="0"/>
            <a:ext cx="9144000" cy="14287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err="1" smtClean="0"/>
              <a:t>Emotional</a:t>
            </a:r>
            <a:r>
              <a:rPr lang="it-IT" sz="2800" b="1" dirty="0" smtClean="0"/>
              <a:t> </a:t>
            </a:r>
            <a:r>
              <a:rPr lang="it-IT" sz="2800" b="1" dirty="0" err="1" smtClean="0"/>
              <a:t>factors</a:t>
            </a:r>
            <a:r>
              <a:rPr lang="it-IT" sz="2800" b="1" dirty="0" smtClean="0"/>
              <a:t> are </a:t>
            </a:r>
            <a:r>
              <a:rPr lang="it-IT" sz="2800" b="1" dirty="0" err="1" smtClean="0"/>
              <a:t>relatively</a:t>
            </a:r>
            <a:r>
              <a:rPr lang="it-IT" sz="2800" b="1" dirty="0" smtClean="0"/>
              <a:t> more </a:t>
            </a:r>
            <a:r>
              <a:rPr lang="it-IT" sz="2800" b="1" dirty="0" err="1" smtClean="0"/>
              <a:t>important</a:t>
            </a:r>
            <a:r>
              <a:rPr lang="it-IT" sz="2800" b="1" dirty="0" smtClean="0"/>
              <a:t> </a:t>
            </a:r>
            <a:r>
              <a:rPr lang="it-IT" sz="2800" b="1" dirty="0" err="1" smtClean="0"/>
              <a:t>than</a:t>
            </a:r>
            <a:r>
              <a:rPr lang="it-IT" sz="2800" b="1" dirty="0" smtClean="0"/>
              <a:t> </a:t>
            </a:r>
            <a:r>
              <a:rPr lang="it-IT" sz="2800" b="1" dirty="0" err="1" smtClean="0"/>
              <a:t>informational</a:t>
            </a:r>
            <a:r>
              <a:rPr lang="it-IT" sz="2800" b="1" dirty="0" smtClean="0"/>
              <a:t> </a:t>
            </a:r>
            <a:r>
              <a:rPr lang="it-IT" sz="2800" b="1" dirty="0" err="1" smtClean="0"/>
              <a:t>factors</a:t>
            </a:r>
            <a:r>
              <a:rPr lang="it-IT" sz="2800" b="1" dirty="0" smtClean="0"/>
              <a:t> in India, China/Taiwan and Italy</a:t>
            </a:r>
            <a:endParaRPr lang="it-IT"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58250" cy="1143000"/>
          </a:xfrm>
        </p:spPr>
        <p:txBody>
          <a:bodyPr rtlCol="0">
            <a:noAutofit/>
          </a:bodyPr>
          <a:lstStyle/>
          <a:p>
            <a:pPr eaLnBrk="1" fontAlgn="auto" hangingPunct="1">
              <a:spcAft>
                <a:spcPts val="0"/>
              </a:spcAft>
              <a:defRPr/>
            </a:pPr>
            <a:r>
              <a:rPr lang="it-IT" sz="2800" b="1" dirty="0" smtClean="0">
                <a:solidFill>
                  <a:schemeClr val="bg1"/>
                </a:solidFill>
              </a:rPr>
              <a:t>Exploring Trust </a:t>
            </a:r>
            <a:r>
              <a:rPr lang="it-IT" sz="2800" b="1" dirty="0" err="1" smtClean="0">
                <a:solidFill>
                  <a:schemeClr val="bg1"/>
                </a:solidFill>
              </a:rPr>
              <a:t>Across</a:t>
            </a:r>
            <a:r>
              <a:rPr lang="it-IT" sz="2800" b="1" dirty="0" smtClean="0">
                <a:solidFill>
                  <a:schemeClr val="bg1"/>
                </a:solidFill>
              </a:rPr>
              <a:t> Cultures &amp; Gender</a:t>
            </a:r>
            <a:r>
              <a:rPr lang="it-IT" sz="2800" b="1" dirty="0" smtClean="0"/>
              <a:t/>
            </a:r>
            <a:br>
              <a:rPr lang="it-IT" sz="2800" b="1" dirty="0" smtClean="0"/>
            </a:br>
            <a:endParaRPr lang="en-GB" sz="2800" b="1" dirty="0"/>
          </a:p>
        </p:txBody>
      </p:sp>
      <p:pic>
        <p:nvPicPr>
          <p:cNvPr id="4099" name="Picture 3" descr="C:\Documents and Settings\Utente\Desktop\TRUST Sietar\Trust pictures\trust animals.bmp"/>
          <p:cNvPicPr>
            <a:picLocks noGrp="1" noChangeAspect="1" noChangeArrowheads="1"/>
          </p:cNvPicPr>
          <p:nvPr>
            <p:ph idx="1"/>
          </p:nvPr>
        </p:nvPicPr>
        <p:blipFill>
          <a:blip r:embed="rId3"/>
          <a:srcRect/>
          <a:stretch>
            <a:fillRect/>
          </a:stretch>
        </p:blipFill>
        <p:spPr>
          <a:xfrm>
            <a:off x="2857488" y="1643050"/>
            <a:ext cx="3391864" cy="3684597"/>
          </a:xfrm>
          <a:noFill/>
        </p:spPr>
      </p:pic>
      <p:sp>
        <p:nvSpPr>
          <p:cNvPr id="6" name="Rectangle 5"/>
          <p:cNvSpPr/>
          <p:nvPr/>
        </p:nvSpPr>
        <p:spPr>
          <a:xfrm>
            <a:off x="2071688" y="5786438"/>
            <a:ext cx="5214937" cy="769937"/>
          </a:xfrm>
          <a:prstGeom prst="rect">
            <a:avLst/>
          </a:prstGeom>
        </p:spPr>
        <p:txBody>
          <a:bodyPr>
            <a:spAutoFit/>
          </a:bodyPr>
          <a:lstStyle/>
          <a:p>
            <a:pPr algn="ctr" fontAlgn="auto">
              <a:spcBef>
                <a:spcPts val="0"/>
              </a:spcBef>
              <a:spcAft>
                <a:spcPts val="0"/>
              </a:spcAft>
              <a:defRPr/>
            </a:pPr>
            <a:r>
              <a:rPr lang="it-IT" sz="4400" dirty="0">
                <a:solidFill>
                  <a:prstClr val="black">
                    <a:lumMod val="95000"/>
                    <a:lumOff val="5000"/>
                  </a:prstClr>
                </a:solidFill>
                <a:latin typeface="+mn-lt"/>
                <a:ea typeface="+mj-ea"/>
                <a:cs typeface="+mj-cs"/>
              </a:rPr>
              <a:t> </a:t>
            </a:r>
            <a:r>
              <a:rPr lang="it-IT" sz="4400" dirty="0">
                <a:solidFill>
                  <a:srgbClr val="FF0000"/>
                </a:solidFill>
                <a:latin typeface="+mn-lt"/>
                <a:ea typeface="+mj-ea"/>
                <a:cs typeface="+mj-cs"/>
              </a:rPr>
              <a:t> </a:t>
            </a:r>
            <a:r>
              <a:rPr lang="it-IT" sz="4400" b="1" dirty="0" err="1" smtClean="0">
                <a:latin typeface="+mn-lt"/>
                <a:ea typeface="+mj-ea"/>
                <a:cs typeface="+mj-cs"/>
              </a:rPr>
              <a:t>SIETAR</a:t>
            </a:r>
            <a:r>
              <a:rPr lang="it-IT" sz="4400" b="1" i="1" dirty="0" err="1" smtClean="0">
                <a:solidFill>
                  <a:schemeClr val="accent1"/>
                </a:solidFill>
                <a:latin typeface="+mn-lt"/>
                <a:ea typeface="+mj-ea"/>
                <a:cs typeface="+mj-cs"/>
              </a:rPr>
              <a:t>-Italia</a:t>
            </a:r>
            <a:endParaRPr lang="en-GB" i="1" dirty="0">
              <a:solidFill>
                <a:schemeClr val="accent1"/>
              </a:solidFill>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500034" y="-71462"/>
            <a:ext cx="8229600" cy="1357322"/>
          </a:xfrm>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it-IT" sz="2000" b="1" dirty="0" err="1" smtClean="0">
                <a:solidFill>
                  <a:schemeClr val="bg1"/>
                </a:solidFill>
                <a:latin typeface="Verdana" pitchFamily="34" charset="0"/>
              </a:rPr>
              <a:t>Results</a:t>
            </a:r>
            <a:r>
              <a:rPr lang="it-IT" sz="2000" b="1" dirty="0" smtClean="0">
                <a:solidFill>
                  <a:schemeClr val="bg1"/>
                </a:solidFill>
                <a:latin typeface="Verdana" pitchFamily="34" charset="0"/>
              </a:rPr>
              <a:t>:  Openness With Information vs </a:t>
            </a:r>
            <a:r>
              <a:rPr lang="it-IT" sz="2000" b="1" dirty="0" err="1" smtClean="0">
                <a:solidFill>
                  <a:schemeClr val="bg1"/>
                </a:solidFill>
                <a:latin typeface="Verdana" pitchFamily="34" charset="0"/>
              </a:rPr>
              <a:t>Emotional</a:t>
            </a:r>
            <a:r>
              <a:rPr lang="it-IT" sz="2000" b="1" dirty="0" smtClean="0">
                <a:solidFill>
                  <a:schemeClr val="bg1"/>
                </a:solidFill>
                <a:latin typeface="Verdana" pitchFamily="34" charset="0"/>
              </a:rPr>
              <a:t> </a:t>
            </a:r>
            <a:r>
              <a:rPr lang="it-IT" sz="2000" b="1" dirty="0" err="1" smtClean="0">
                <a:solidFill>
                  <a:schemeClr val="bg1"/>
                </a:solidFill>
                <a:latin typeface="Verdana" pitchFamily="34" charset="0"/>
              </a:rPr>
              <a:t>Accessibility</a:t>
            </a:r>
            <a:r>
              <a:rPr lang="it-IT" sz="2000" b="1" dirty="0" smtClean="0">
                <a:solidFill>
                  <a:schemeClr val="bg1"/>
                </a:solidFill>
                <a:latin typeface="Verdana" pitchFamily="34" charset="0"/>
              </a:rPr>
              <a:t> </a:t>
            </a:r>
            <a:r>
              <a:rPr lang="it-IT" sz="2000" b="1" dirty="0" err="1" smtClean="0">
                <a:solidFill>
                  <a:schemeClr val="bg1"/>
                </a:solidFill>
                <a:latin typeface="Verdana" pitchFamily="34" charset="0"/>
              </a:rPr>
              <a:t>across</a:t>
            </a:r>
            <a:r>
              <a:rPr lang="it-IT" sz="2000" b="1" dirty="0" smtClean="0">
                <a:solidFill>
                  <a:schemeClr val="bg1"/>
                </a:solidFill>
                <a:latin typeface="Verdana" pitchFamily="34" charset="0"/>
              </a:rPr>
              <a:t> </a:t>
            </a:r>
            <a:r>
              <a:rPr lang="it-IT" sz="2000" b="1" dirty="0" err="1" smtClean="0">
                <a:solidFill>
                  <a:schemeClr val="bg1"/>
                </a:solidFill>
                <a:latin typeface="Verdana" pitchFamily="34" charset="0"/>
              </a:rPr>
              <a:t>Cultures</a:t>
            </a:r>
            <a:r>
              <a:rPr lang="it-IT" sz="2000" b="1" dirty="0" smtClean="0">
                <a:solidFill>
                  <a:schemeClr val="bg1"/>
                </a:solidFill>
                <a:latin typeface="Verdana" pitchFamily="34" charset="0"/>
              </a:rPr>
              <a:t>  </a:t>
            </a:r>
            <a:br>
              <a:rPr lang="it-IT" sz="2000" b="1" dirty="0" smtClean="0">
                <a:solidFill>
                  <a:schemeClr val="bg1"/>
                </a:solidFill>
                <a:latin typeface="Verdana" pitchFamily="34" charset="0"/>
              </a:rPr>
            </a:br>
            <a:endParaRPr lang="it-IT" sz="2000" b="1" dirty="0" smtClean="0">
              <a:solidFill>
                <a:schemeClr val="bg1"/>
              </a:solidFill>
              <a:latin typeface="Verdana" pitchFamily="34" charset="0"/>
            </a:endParaRPr>
          </a:p>
        </p:txBody>
      </p:sp>
      <p:sp>
        <p:nvSpPr>
          <p:cNvPr id="7171" name="Segnaposto contenuto 2"/>
          <p:cNvSpPr>
            <a:spLocks noGrp="1"/>
          </p:cNvSpPr>
          <p:nvPr>
            <p:ph idx="1"/>
          </p:nvPr>
        </p:nvSpPr>
        <p:spPr>
          <a:xfrm>
            <a:off x="1285852" y="1785926"/>
            <a:ext cx="6715172" cy="2571792"/>
          </a:xfrm>
        </p:spPr>
        <p:txBody>
          <a:bodyPr/>
          <a:lstStyle/>
          <a:p>
            <a:pPr>
              <a:buClr>
                <a:srgbClr val="0000FF"/>
              </a:buClr>
              <a:buSzPct val="50000"/>
              <a:buFont typeface="Wingdings" pitchFamily="2" charset="2"/>
              <a:buChar char="Ø"/>
            </a:pPr>
            <a:r>
              <a:rPr lang="it-IT" sz="2800" dirty="0" smtClean="0"/>
              <a:t>Openness with Information is the key criteria for trust</a:t>
            </a:r>
          </a:p>
          <a:p>
            <a:pPr>
              <a:buClr>
                <a:srgbClr val="0000FF"/>
              </a:buClr>
              <a:buSzPct val="50000"/>
              <a:buFont typeface="Wingdings" pitchFamily="2" charset="2"/>
              <a:buChar char="Ø"/>
            </a:pPr>
            <a:endParaRPr lang="it-IT" sz="2800" dirty="0" smtClean="0"/>
          </a:p>
          <a:p>
            <a:pPr>
              <a:buClr>
                <a:srgbClr val="0000FF"/>
              </a:buClr>
              <a:buSzPct val="50000"/>
              <a:buFont typeface="Wingdings" pitchFamily="2" charset="2"/>
              <a:buChar char="Ø"/>
            </a:pPr>
            <a:r>
              <a:rPr lang="it-IT" sz="2800" dirty="0" err="1" smtClean="0"/>
              <a:t>Emotional</a:t>
            </a:r>
            <a:r>
              <a:rPr lang="it-IT" sz="2800" dirty="0" smtClean="0"/>
              <a:t> </a:t>
            </a:r>
            <a:r>
              <a:rPr lang="it-IT" sz="2800" dirty="0" err="1" smtClean="0"/>
              <a:t>Accessibility</a:t>
            </a:r>
            <a:r>
              <a:rPr lang="it-IT" sz="2800" dirty="0" smtClean="0"/>
              <a:t> is especially visible among </a:t>
            </a:r>
            <a:r>
              <a:rPr lang="it-IT" sz="2800" dirty="0" err="1" smtClean="0"/>
              <a:t>Asian</a:t>
            </a:r>
            <a:r>
              <a:rPr lang="it-IT" sz="2800" dirty="0" smtClean="0"/>
              <a:t> </a:t>
            </a:r>
            <a:r>
              <a:rPr lang="it-IT" sz="2800" dirty="0" err="1" smtClean="0"/>
              <a:t>cultures</a:t>
            </a:r>
            <a:r>
              <a:rPr lang="it-IT" sz="2800" dirty="0" smtClean="0"/>
              <a:t> </a:t>
            </a:r>
            <a:r>
              <a:rPr lang="it-IT" sz="2800" dirty="0" err="1" smtClean="0"/>
              <a:t>but</a:t>
            </a:r>
            <a:r>
              <a:rPr lang="it-IT" sz="2800" dirty="0" smtClean="0"/>
              <a:t> in </a:t>
            </a:r>
            <a:r>
              <a:rPr lang="it-IT" sz="2800" dirty="0" err="1" smtClean="0"/>
              <a:t>Europe</a:t>
            </a:r>
            <a:r>
              <a:rPr lang="it-IT" sz="2800" dirty="0" smtClean="0"/>
              <a:t>, Italy </a:t>
            </a:r>
            <a:r>
              <a:rPr lang="it-IT" sz="2800" dirty="0" err="1" smtClean="0"/>
              <a:t>is</a:t>
            </a:r>
            <a:r>
              <a:rPr lang="it-IT" sz="2800" dirty="0" smtClean="0"/>
              <a:t> the </a:t>
            </a:r>
            <a:r>
              <a:rPr lang="it-IT" sz="2800" dirty="0" err="1" smtClean="0"/>
              <a:t>highest</a:t>
            </a:r>
            <a:endParaRPr lang="it-IT" sz="2800" dirty="0" smtClean="0"/>
          </a:p>
          <a:p>
            <a:pPr marL="357188" indent="-357188" eaLnBrk="1" hangingPunct="1">
              <a:buClr>
                <a:srgbClr val="0000FF"/>
              </a:buClr>
              <a:buSzPct val="50000"/>
              <a:buFont typeface="Wingdings" pitchFamily="2" charset="2"/>
              <a:buChar char="Ø"/>
              <a:tabLst>
                <a:tab pos="357188" algn="l"/>
              </a:tabLst>
            </a:pPr>
            <a:endParaRPr lang="it-IT" sz="2800" dirty="0" smtClean="0"/>
          </a:p>
          <a:p>
            <a:pPr eaLnBrk="1" hangingPunct="1"/>
            <a:endParaRPr lang="it-IT" sz="2800" dirty="0" smtClean="0"/>
          </a:p>
        </p:txBody>
      </p:sp>
      <p:pic>
        <p:nvPicPr>
          <p:cNvPr id="4" name="Picture 2"/>
          <p:cNvPicPr>
            <a:picLocks noChangeAspect="1" noChangeArrowheads="1"/>
          </p:cNvPicPr>
          <p:nvPr/>
        </p:nvPicPr>
        <p:blipFill>
          <a:blip r:embed="rId2" cstate="print"/>
          <a:srcRect/>
          <a:stretch>
            <a:fillRect/>
          </a:stretch>
        </p:blipFill>
        <p:spPr bwMode="auto">
          <a:xfrm>
            <a:off x="7072330" y="1857364"/>
            <a:ext cx="714380" cy="642942"/>
          </a:xfrm>
          <a:prstGeom prst="rect">
            <a:avLst/>
          </a:prstGeom>
          <a:noFill/>
          <a:ln w="9525">
            <a:noFill/>
            <a:miter lim="800000"/>
            <a:headEnd/>
            <a:tailEnd/>
          </a:ln>
          <a:effectLst/>
        </p:spPr>
      </p:pic>
      <p:pic>
        <p:nvPicPr>
          <p:cNvPr id="5" name="Picture 2"/>
          <p:cNvPicPr>
            <a:picLocks noChangeAspect="1" noChangeArrowheads="1"/>
          </p:cNvPicPr>
          <p:nvPr/>
        </p:nvPicPr>
        <p:blipFill>
          <a:blip r:embed="rId2" cstate="print"/>
          <a:srcRect/>
          <a:stretch>
            <a:fillRect/>
          </a:stretch>
        </p:blipFill>
        <p:spPr bwMode="auto">
          <a:xfrm>
            <a:off x="7215206" y="4214818"/>
            <a:ext cx="642942" cy="642942"/>
          </a:xfrm>
          <a:prstGeom prst="rect">
            <a:avLst/>
          </a:prstGeom>
          <a:noFill/>
          <a:ln w="9525">
            <a:noFill/>
            <a:miter lim="800000"/>
            <a:headEnd/>
            <a:tailEnd/>
          </a:ln>
          <a:effectLst/>
        </p:spPr>
      </p:pic>
      <p:pic>
        <p:nvPicPr>
          <p:cNvPr id="6" name="Picture 1"/>
          <p:cNvPicPr>
            <a:picLocks noChangeAspect="1" noChangeArrowheads="1"/>
          </p:cNvPicPr>
          <p:nvPr/>
        </p:nvPicPr>
        <p:blipFill>
          <a:blip r:embed="rId3"/>
          <a:srcRect/>
          <a:stretch>
            <a:fillRect/>
          </a:stretch>
        </p:blipFill>
        <p:spPr bwMode="auto">
          <a:xfrm>
            <a:off x="7072330" y="5429252"/>
            <a:ext cx="1428748" cy="1428748"/>
          </a:xfrm>
          <a:prstGeom prst="rect">
            <a:avLst/>
          </a:prstGeom>
          <a:noFill/>
          <a:ln w="9525">
            <a:noFill/>
            <a:miter lim="800000"/>
            <a:headEnd/>
            <a:tailEnd/>
          </a:ln>
          <a:effectLst/>
        </p:spPr>
      </p:pic>
      <p:sp>
        <p:nvSpPr>
          <p:cNvPr id="7" name="Rettangolo 6"/>
          <p:cNvSpPr/>
          <p:nvPr/>
        </p:nvSpPr>
        <p:spPr>
          <a:xfrm>
            <a:off x="0" y="0"/>
            <a:ext cx="9144000" cy="14287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err="1" smtClean="0">
                <a:solidFill>
                  <a:schemeClr val="bg1"/>
                </a:solidFill>
                <a:latin typeface="Verdana" pitchFamily="34" charset="0"/>
              </a:rPr>
              <a:t>Results</a:t>
            </a:r>
            <a:r>
              <a:rPr lang="it-IT" sz="2800" b="1" dirty="0" smtClean="0">
                <a:solidFill>
                  <a:schemeClr val="bg1"/>
                </a:solidFill>
                <a:latin typeface="Verdana" pitchFamily="34" charset="0"/>
              </a:rPr>
              <a:t>:  </a:t>
            </a:r>
            <a:r>
              <a:rPr lang="it-IT" sz="2800" b="1" dirty="0" err="1" smtClean="0">
                <a:solidFill>
                  <a:schemeClr val="bg1"/>
                </a:solidFill>
                <a:latin typeface="Verdana" pitchFamily="34" charset="0"/>
              </a:rPr>
              <a:t>Openness</a:t>
            </a:r>
            <a:r>
              <a:rPr lang="it-IT" sz="2800" b="1" dirty="0" smtClean="0">
                <a:solidFill>
                  <a:schemeClr val="bg1"/>
                </a:solidFill>
                <a:latin typeface="Verdana" pitchFamily="34" charset="0"/>
              </a:rPr>
              <a:t> </a:t>
            </a:r>
            <a:r>
              <a:rPr lang="it-IT" sz="2800" b="1" dirty="0" err="1" smtClean="0">
                <a:solidFill>
                  <a:schemeClr val="bg1"/>
                </a:solidFill>
                <a:latin typeface="Verdana" pitchFamily="34" charset="0"/>
              </a:rPr>
              <a:t>With</a:t>
            </a:r>
            <a:r>
              <a:rPr lang="it-IT" sz="2800" b="1" dirty="0" smtClean="0">
                <a:solidFill>
                  <a:schemeClr val="bg1"/>
                </a:solidFill>
                <a:latin typeface="Verdana" pitchFamily="34" charset="0"/>
              </a:rPr>
              <a:t> Information vs </a:t>
            </a:r>
            <a:r>
              <a:rPr lang="it-IT" sz="2800" b="1" dirty="0" err="1" smtClean="0">
                <a:solidFill>
                  <a:schemeClr val="bg1"/>
                </a:solidFill>
                <a:latin typeface="Verdana" pitchFamily="34" charset="0"/>
              </a:rPr>
              <a:t>Emotional</a:t>
            </a:r>
            <a:r>
              <a:rPr lang="it-IT" sz="2800" b="1" dirty="0" smtClean="0">
                <a:solidFill>
                  <a:schemeClr val="bg1"/>
                </a:solidFill>
                <a:latin typeface="Verdana" pitchFamily="34" charset="0"/>
              </a:rPr>
              <a:t> </a:t>
            </a:r>
            <a:r>
              <a:rPr lang="it-IT" sz="2800" b="1" dirty="0" err="1" smtClean="0">
                <a:solidFill>
                  <a:schemeClr val="bg1"/>
                </a:solidFill>
                <a:latin typeface="Verdana" pitchFamily="34" charset="0"/>
              </a:rPr>
              <a:t>Accessibility</a:t>
            </a:r>
            <a:r>
              <a:rPr lang="it-IT" sz="2800" b="1" dirty="0" smtClean="0">
                <a:solidFill>
                  <a:schemeClr val="bg1"/>
                </a:solidFill>
                <a:latin typeface="Verdana" pitchFamily="34" charset="0"/>
              </a:rPr>
              <a:t> </a:t>
            </a:r>
            <a:r>
              <a:rPr lang="it-IT" sz="2800" b="1" dirty="0" err="1" smtClean="0">
                <a:solidFill>
                  <a:schemeClr val="bg1"/>
                </a:solidFill>
                <a:latin typeface="Verdana" pitchFamily="34" charset="0"/>
              </a:rPr>
              <a:t>across</a:t>
            </a:r>
            <a:r>
              <a:rPr lang="it-IT" sz="2800" b="1" dirty="0" smtClean="0">
                <a:solidFill>
                  <a:schemeClr val="bg1"/>
                </a:solidFill>
                <a:latin typeface="Verdana" pitchFamily="34" charset="0"/>
              </a:rPr>
              <a:t> </a:t>
            </a:r>
            <a:r>
              <a:rPr lang="it-IT" sz="2800" b="1" dirty="0" err="1" smtClean="0">
                <a:solidFill>
                  <a:schemeClr val="bg1"/>
                </a:solidFill>
                <a:latin typeface="Verdana" pitchFamily="34" charset="0"/>
              </a:rPr>
              <a:t>Cultures</a:t>
            </a:r>
            <a:r>
              <a:rPr lang="it-IT" sz="2800" b="1" dirty="0" smtClean="0">
                <a:solidFill>
                  <a:schemeClr val="bg1"/>
                </a:solidFill>
                <a:latin typeface="Verdana" pitchFamily="34" charset="0"/>
              </a:rPr>
              <a:t> </a:t>
            </a:r>
            <a:endParaRPr lang="it-IT"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500034" y="-71462"/>
            <a:ext cx="8229600" cy="1500198"/>
          </a:xfrm>
          <a:noFill/>
          <a:ln w="9525">
            <a:noFill/>
            <a:miter lim="800000"/>
            <a:headEnd/>
            <a:tailEnd/>
          </a:ln>
        </p:spPr>
        <p:txBody>
          <a:bodyPr vert="horz" wrap="square" lIns="91440" tIns="45720" rIns="91440" bIns="45720" numCol="1" anchor="ctr" anchorCtr="0" compatLnSpc="1">
            <a:prstTxWarp prst="textNoShape">
              <a:avLst/>
            </a:prstTxWarp>
          </a:bodyPr>
          <a:lstStyle/>
          <a:p>
            <a:r>
              <a:rPr lang="it-IT" sz="2000" dirty="0" smtClean="0">
                <a:solidFill>
                  <a:schemeClr val="bg1"/>
                </a:solidFill>
                <a:latin typeface="Arial Black" pitchFamily="34" charset="0"/>
              </a:rPr>
              <a:t>Hypothesis </a:t>
            </a:r>
            <a:br>
              <a:rPr lang="it-IT" sz="2000" dirty="0" smtClean="0">
                <a:solidFill>
                  <a:schemeClr val="bg1"/>
                </a:solidFill>
                <a:latin typeface="Arial Black" pitchFamily="34" charset="0"/>
              </a:rPr>
            </a:br>
            <a:r>
              <a:rPr lang="it-IT" sz="2000" dirty="0" smtClean="0">
                <a:solidFill>
                  <a:schemeClr val="bg1"/>
                </a:solidFill>
                <a:latin typeface="Arial Black" pitchFamily="34" charset="0"/>
              </a:rPr>
              <a:t> </a:t>
            </a:r>
            <a:r>
              <a:rPr lang="it-IT" sz="1600" dirty="0" smtClean="0">
                <a:solidFill>
                  <a:schemeClr val="bg1"/>
                </a:solidFill>
                <a:latin typeface="Arial Black" pitchFamily="34" charset="0"/>
              </a:rPr>
              <a:t>Openness With Information vs </a:t>
            </a:r>
            <a:r>
              <a:rPr lang="it-IT" sz="1600" dirty="0" err="1" smtClean="0">
                <a:solidFill>
                  <a:schemeClr val="bg1"/>
                </a:solidFill>
                <a:latin typeface="Arial Black" pitchFamily="34" charset="0"/>
              </a:rPr>
              <a:t>Emotional</a:t>
            </a:r>
            <a:r>
              <a:rPr lang="it-IT" sz="1600" dirty="0" smtClean="0">
                <a:solidFill>
                  <a:schemeClr val="bg1"/>
                </a:solidFill>
                <a:latin typeface="Arial Black" pitchFamily="34" charset="0"/>
              </a:rPr>
              <a:t> </a:t>
            </a:r>
            <a:r>
              <a:rPr lang="it-IT" sz="1600" dirty="0" err="1" smtClean="0">
                <a:solidFill>
                  <a:schemeClr val="bg1"/>
                </a:solidFill>
                <a:latin typeface="Arial Black" pitchFamily="34" charset="0"/>
              </a:rPr>
              <a:t>Accessibility</a:t>
            </a:r>
            <a:r>
              <a:rPr lang="it-IT" sz="1600" dirty="0" smtClean="0">
                <a:solidFill>
                  <a:schemeClr val="bg1"/>
                </a:solidFill>
                <a:latin typeface="Arial Black" pitchFamily="34" charset="0"/>
              </a:rPr>
              <a:t> </a:t>
            </a:r>
            <a:r>
              <a:rPr lang="it-IT" sz="1600" dirty="0" err="1" smtClean="0">
                <a:solidFill>
                  <a:schemeClr val="bg1"/>
                </a:solidFill>
                <a:latin typeface="Arial Black" pitchFamily="34" charset="0"/>
              </a:rPr>
              <a:t>across</a:t>
            </a:r>
            <a:r>
              <a:rPr lang="it-IT" sz="1600" dirty="0" smtClean="0">
                <a:solidFill>
                  <a:schemeClr val="bg1"/>
                </a:solidFill>
                <a:latin typeface="Arial Black" pitchFamily="34" charset="0"/>
              </a:rPr>
              <a:t> Gender </a:t>
            </a:r>
            <a:r>
              <a:rPr lang="it-IT" sz="2000" dirty="0" smtClean="0">
                <a:solidFill>
                  <a:schemeClr val="bg1"/>
                </a:solidFill>
                <a:latin typeface="Arial Black" pitchFamily="34" charset="0"/>
              </a:rPr>
              <a:t/>
            </a:r>
            <a:br>
              <a:rPr lang="it-IT" sz="2000" dirty="0" smtClean="0">
                <a:solidFill>
                  <a:schemeClr val="bg1"/>
                </a:solidFill>
                <a:latin typeface="Arial Black" pitchFamily="34" charset="0"/>
              </a:rPr>
            </a:br>
            <a:endParaRPr lang="it-IT" sz="2000" dirty="0" smtClean="0">
              <a:solidFill>
                <a:schemeClr val="bg1"/>
              </a:solidFill>
              <a:latin typeface="Arial Black" pitchFamily="34" charset="0"/>
            </a:endParaRPr>
          </a:p>
        </p:txBody>
      </p:sp>
      <p:sp>
        <p:nvSpPr>
          <p:cNvPr id="7171" name="Segnaposto contenuto 2"/>
          <p:cNvSpPr>
            <a:spLocks noGrp="1"/>
          </p:cNvSpPr>
          <p:nvPr>
            <p:ph idx="1"/>
          </p:nvPr>
        </p:nvSpPr>
        <p:spPr>
          <a:xfrm>
            <a:off x="1357290" y="2000240"/>
            <a:ext cx="6715172" cy="3857676"/>
          </a:xfrm>
        </p:spPr>
        <p:txBody>
          <a:bodyPr/>
          <a:lstStyle/>
          <a:p>
            <a:pPr marL="357188" indent="-357188" eaLnBrk="1" hangingPunct="1">
              <a:buClr>
                <a:srgbClr val="0000FF"/>
              </a:buClr>
              <a:buSzPct val="50000"/>
              <a:buFont typeface="Wingdings" pitchFamily="2" charset="2"/>
              <a:buChar char="Ø"/>
              <a:tabLst>
                <a:tab pos="357188" algn="l"/>
              </a:tabLst>
            </a:pPr>
            <a:r>
              <a:rPr lang="it-IT" sz="2800" dirty="0" smtClean="0"/>
              <a:t>openess with information linked more to men than to women</a:t>
            </a:r>
          </a:p>
          <a:p>
            <a:pPr marL="357188" indent="-357188" eaLnBrk="1" hangingPunct="1">
              <a:buClr>
                <a:srgbClr val="0000FF"/>
              </a:buClr>
              <a:buSzPct val="50000"/>
              <a:buFont typeface="Wingdings" pitchFamily="2" charset="2"/>
              <a:buChar char="Ø"/>
              <a:tabLst>
                <a:tab pos="357188" algn="l"/>
              </a:tabLst>
            </a:pPr>
            <a:endParaRPr lang="it-IT" sz="1000" dirty="0" smtClean="0"/>
          </a:p>
          <a:p>
            <a:pPr marL="357188" indent="-357188" eaLnBrk="1" hangingPunct="1">
              <a:buClr>
                <a:srgbClr val="0000FF"/>
              </a:buClr>
              <a:buSzPct val="50000"/>
              <a:buFont typeface="Wingdings" pitchFamily="2" charset="2"/>
              <a:buChar char="Ø"/>
              <a:tabLst>
                <a:tab pos="357188" algn="l"/>
              </a:tabLst>
            </a:pPr>
            <a:r>
              <a:rPr lang="it-IT" sz="2800" dirty="0" smtClean="0"/>
              <a:t>emotional accessibility linked more to women than to men </a:t>
            </a:r>
          </a:p>
          <a:p>
            <a:pPr marL="357188" indent="-357188" eaLnBrk="1" hangingPunct="1">
              <a:buClr>
                <a:srgbClr val="0000FF"/>
              </a:buClr>
              <a:buSzPct val="50000"/>
              <a:buFont typeface="Wingdings" pitchFamily="2" charset="2"/>
              <a:buChar char="Ø"/>
              <a:tabLst>
                <a:tab pos="357188" algn="l"/>
              </a:tabLst>
            </a:pPr>
            <a:endParaRPr lang="it-IT" sz="1000" dirty="0" smtClean="0"/>
          </a:p>
          <a:p>
            <a:pPr marL="357188" indent="-357188" eaLnBrk="1" hangingPunct="1">
              <a:buClr>
                <a:srgbClr val="0000FF"/>
              </a:buClr>
              <a:buSzPct val="50000"/>
              <a:buFont typeface="Wingdings" pitchFamily="2" charset="2"/>
              <a:buChar char="Ø"/>
              <a:tabLst>
                <a:tab pos="357188" algn="l"/>
              </a:tabLst>
            </a:pPr>
            <a:endParaRPr lang="it-IT" sz="2800" dirty="0" smtClean="0"/>
          </a:p>
          <a:p>
            <a:pPr eaLnBrk="1" hangingPunct="1"/>
            <a:endParaRPr lang="it-IT" sz="2800" dirty="0" smtClean="0"/>
          </a:p>
        </p:txBody>
      </p:sp>
      <p:pic>
        <p:nvPicPr>
          <p:cNvPr id="4" name="Picture 3"/>
          <p:cNvPicPr>
            <a:picLocks noChangeAspect="1" noChangeArrowheads="1"/>
          </p:cNvPicPr>
          <p:nvPr/>
        </p:nvPicPr>
        <p:blipFill>
          <a:blip r:embed="rId2">
            <a:duotone>
              <a:prstClr val="black"/>
              <a:schemeClr val="tx2">
                <a:tint val="45000"/>
                <a:satMod val="400000"/>
              </a:schemeClr>
            </a:duotone>
          </a:blip>
          <a:srcRect/>
          <a:stretch>
            <a:fillRect/>
          </a:stretch>
        </p:blipFill>
        <p:spPr bwMode="auto">
          <a:xfrm>
            <a:off x="7358082" y="5500702"/>
            <a:ext cx="1465198" cy="1143008"/>
          </a:xfrm>
          <a:prstGeom prst="rect">
            <a:avLst/>
          </a:prstGeom>
          <a:noFill/>
          <a:ln w="9525">
            <a:noFill/>
            <a:miter lim="800000"/>
            <a:headEnd/>
            <a:tailEnd/>
          </a:ln>
          <a:effectLst/>
        </p:spPr>
      </p:pic>
      <p:sp>
        <p:nvSpPr>
          <p:cNvPr id="5" name="Rettangolo 4"/>
          <p:cNvSpPr/>
          <p:nvPr/>
        </p:nvSpPr>
        <p:spPr>
          <a:xfrm>
            <a:off x="0" y="0"/>
            <a:ext cx="9144000" cy="14287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err="1" smtClean="0">
                <a:solidFill>
                  <a:schemeClr val="bg1"/>
                </a:solidFill>
                <a:latin typeface="Verdana" pitchFamily="34" charset="0"/>
              </a:rPr>
              <a:t>Results</a:t>
            </a:r>
            <a:r>
              <a:rPr lang="it-IT" sz="2800" b="1" dirty="0" smtClean="0">
                <a:solidFill>
                  <a:schemeClr val="bg1"/>
                </a:solidFill>
                <a:latin typeface="Verdana" pitchFamily="34" charset="0"/>
              </a:rPr>
              <a:t>:  </a:t>
            </a:r>
            <a:r>
              <a:rPr lang="it-IT" sz="2800" b="1" dirty="0" err="1" smtClean="0">
                <a:solidFill>
                  <a:schemeClr val="bg1"/>
                </a:solidFill>
                <a:latin typeface="Verdana" pitchFamily="34" charset="0"/>
              </a:rPr>
              <a:t>Openness</a:t>
            </a:r>
            <a:r>
              <a:rPr lang="it-IT" sz="2800" b="1" dirty="0" smtClean="0">
                <a:solidFill>
                  <a:schemeClr val="bg1"/>
                </a:solidFill>
                <a:latin typeface="Verdana" pitchFamily="34" charset="0"/>
              </a:rPr>
              <a:t> </a:t>
            </a:r>
            <a:r>
              <a:rPr lang="it-IT" sz="2800" b="1" dirty="0" err="1" smtClean="0">
                <a:solidFill>
                  <a:schemeClr val="bg1"/>
                </a:solidFill>
                <a:latin typeface="Verdana" pitchFamily="34" charset="0"/>
              </a:rPr>
              <a:t>With</a:t>
            </a:r>
            <a:r>
              <a:rPr lang="it-IT" sz="2800" b="1" dirty="0" smtClean="0">
                <a:solidFill>
                  <a:schemeClr val="bg1"/>
                </a:solidFill>
                <a:latin typeface="Verdana" pitchFamily="34" charset="0"/>
              </a:rPr>
              <a:t> Information vs </a:t>
            </a:r>
            <a:r>
              <a:rPr lang="it-IT" sz="2800" b="1" dirty="0" err="1" smtClean="0">
                <a:solidFill>
                  <a:schemeClr val="bg1"/>
                </a:solidFill>
                <a:latin typeface="Verdana" pitchFamily="34" charset="0"/>
              </a:rPr>
              <a:t>Emotional</a:t>
            </a:r>
            <a:r>
              <a:rPr lang="it-IT" sz="2800" b="1" dirty="0" smtClean="0">
                <a:solidFill>
                  <a:schemeClr val="bg1"/>
                </a:solidFill>
                <a:latin typeface="Verdana" pitchFamily="34" charset="0"/>
              </a:rPr>
              <a:t> </a:t>
            </a:r>
            <a:r>
              <a:rPr lang="it-IT" sz="2800" b="1" dirty="0" err="1" smtClean="0">
                <a:solidFill>
                  <a:schemeClr val="bg1"/>
                </a:solidFill>
                <a:latin typeface="Verdana" pitchFamily="34" charset="0"/>
              </a:rPr>
              <a:t>Accessibility</a:t>
            </a:r>
            <a:r>
              <a:rPr lang="it-IT" sz="2800" b="1" dirty="0" smtClean="0">
                <a:solidFill>
                  <a:schemeClr val="bg1"/>
                </a:solidFill>
                <a:latin typeface="Verdana" pitchFamily="34" charset="0"/>
              </a:rPr>
              <a:t> </a:t>
            </a:r>
            <a:r>
              <a:rPr lang="it-IT" sz="2800" b="1" dirty="0" err="1" smtClean="0">
                <a:solidFill>
                  <a:schemeClr val="bg1"/>
                </a:solidFill>
                <a:latin typeface="Verdana" pitchFamily="34" charset="0"/>
              </a:rPr>
              <a:t>across</a:t>
            </a:r>
            <a:r>
              <a:rPr lang="it-IT" sz="2800" b="1" dirty="0" smtClean="0">
                <a:solidFill>
                  <a:schemeClr val="bg1"/>
                </a:solidFill>
                <a:latin typeface="Verdana" pitchFamily="34" charset="0"/>
              </a:rPr>
              <a:t> Gender </a:t>
            </a:r>
            <a:endParaRPr lang="it-IT"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4"/>
          <p:cNvGraphicFramePr>
            <a:graphicFrameLocks noGrp="1" noChangeAspect="1"/>
          </p:cNvGraphicFramePr>
          <p:nvPr>
            <p:ph idx="1"/>
          </p:nvPr>
        </p:nvGraphicFramePr>
        <p:xfrm>
          <a:off x="0" y="1643050"/>
          <a:ext cx="8858280" cy="5214950"/>
        </p:xfrm>
        <a:graphic>
          <a:graphicData uri="http://schemas.openxmlformats.org/drawingml/2006/chart">
            <c:chart xmlns:c="http://schemas.openxmlformats.org/drawingml/2006/chart" xmlns:r="http://schemas.openxmlformats.org/officeDocument/2006/relationships" r:id="rId2"/>
          </a:graphicData>
        </a:graphic>
      </p:graphicFrame>
      <p:sp>
        <p:nvSpPr>
          <p:cNvPr id="10247" name="Rectangle 7"/>
          <p:cNvSpPr>
            <a:spLocks noChangeArrowheads="1"/>
          </p:cNvSpPr>
          <p:nvPr/>
        </p:nvSpPr>
        <p:spPr bwMode="auto">
          <a:xfrm>
            <a:off x="642910" y="214298"/>
            <a:ext cx="8229600" cy="1143000"/>
          </a:xfrm>
          <a:prstGeom prst="rect">
            <a:avLst/>
          </a:prstGeom>
          <a:noFill/>
          <a:ln w="9525">
            <a:noFill/>
            <a:miter lim="800000"/>
            <a:headEnd/>
            <a:tailEnd/>
          </a:ln>
          <a:effectLst/>
        </p:spPr>
        <p:txBody>
          <a:bodyPr anchor="ctr"/>
          <a:lstStyle/>
          <a:p>
            <a:pPr algn="ctr"/>
            <a:r>
              <a:rPr lang="it-IT" sz="2000" dirty="0" err="1">
                <a:solidFill>
                  <a:schemeClr val="bg1"/>
                </a:solidFill>
                <a:latin typeface="Arial Black" pitchFamily="34" charset="0"/>
              </a:rPr>
              <a:t>Overall</a:t>
            </a:r>
            <a:r>
              <a:rPr lang="it-IT" sz="2000" dirty="0">
                <a:solidFill>
                  <a:schemeClr val="bg1"/>
                </a:solidFill>
                <a:latin typeface="Arial Black" pitchFamily="34" charset="0"/>
              </a:rPr>
              <a:t> relative focus on </a:t>
            </a:r>
            <a:r>
              <a:rPr lang="it-IT" sz="2000" dirty="0" err="1">
                <a:solidFill>
                  <a:schemeClr val="bg1"/>
                </a:solidFill>
                <a:latin typeface="Arial Black" pitchFamily="34" charset="0"/>
              </a:rPr>
              <a:t>Openness</a:t>
            </a:r>
            <a:r>
              <a:rPr lang="it-IT" sz="2000" dirty="0">
                <a:solidFill>
                  <a:schemeClr val="bg1"/>
                </a:solidFill>
                <a:latin typeface="Arial Black" pitchFamily="34" charset="0"/>
              </a:rPr>
              <a:t> </a:t>
            </a:r>
            <a:r>
              <a:rPr lang="it-IT" sz="2000" dirty="0" err="1">
                <a:solidFill>
                  <a:schemeClr val="bg1"/>
                </a:solidFill>
                <a:latin typeface="Arial Black" pitchFamily="34" charset="0"/>
              </a:rPr>
              <a:t>with</a:t>
            </a:r>
            <a:r>
              <a:rPr lang="it-IT" sz="2000" dirty="0">
                <a:solidFill>
                  <a:schemeClr val="bg1"/>
                </a:solidFill>
                <a:latin typeface="Arial Black" pitchFamily="34" charset="0"/>
              </a:rPr>
              <a:t> Information </a:t>
            </a:r>
            <a:r>
              <a:rPr lang="it-IT" sz="2000" dirty="0" err="1">
                <a:solidFill>
                  <a:schemeClr val="bg1"/>
                </a:solidFill>
                <a:latin typeface="Arial Black" pitchFamily="34" charset="0"/>
              </a:rPr>
              <a:t>criterion</a:t>
            </a:r>
            <a:r>
              <a:rPr lang="it-IT" sz="2000" dirty="0">
                <a:solidFill>
                  <a:schemeClr val="bg1"/>
                </a:solidFill>
                <a:latin typeface="Arial Black" pitchFamily="34" charset="0"/>
              </a:rPr>
              <a:t> vs </a:t>
            </a:r>
            <a:r>
              <a:rPr lang="it-IT" sz="2000" dirty="0" err="1">
                <a:solidFill>
                  <a:schemeClr val="bg1"/>
                </a:solidFill>
                <a:latin typeface="Arial Black" pitchFamily="34" charset="0"/>
              </a:rPr>
              <a:t>Emotional</a:t>
            </a:r>
            <a:r>
              <a:rPr lang="it-IT" sz="2000" dirty="0">
                <a:solidFill>
                  <a:schemeClr val="bg1"/>
                </a:solidFill>
                <a:latin typeface="Arial Black" pitchFamily="34" charset="0"/>
              </a:rPr>
              <a:t> </a:t>
            </a:r>
            <a:r>
              <a:rPr lang="it-IT" sz="2000" dirty="0" err="1">
                <a:solidFill>
                  <a:schemeClr val="bg1"/>
                </a:solidFill>
                <a:latin typeface="Arial Black" pitchFamily="34" charset="0"/>
              </a:rPr>
              <a:t>Accessibility</a:t>
            </a:r>
            <a:r>
              <a:rPr lang="it-IT" sz="2000" dirty="0">
                <a:solidFill>
                  <a:schemeClr val="bg1"/>
                </a:solidFill>
                <a:latin typeface="Arial Black" pitchFamily="34" charset="0"/>
              </a:rPr>
              <a:t> </a:t>
            </a:r>
            <a:r>
              <a:rPr lang="it-IT" sz="2000" dirty="0" err="1" smtClean="0">
                <a:solidFill>
                  <a:schemeClr val="bg1"/>
                </a:solidFill>
                <a:latin typeface="Arial Black" pitchFamily="34" charset="0"/>
              </a:rPr>
              <a:t>criterion</a:t>
            </a:r>
            <a:endParaRPr lang="it-IT" sz="2000" dirty="0" smtClean="0">
              <a:solidFill>
                <a:schemeClr val="bg1"/>
              </a:solidFill>
              <a:latin typeface="Arial Black" pitchFamily="34" charset="0"/>
            </a:endParaRPr>
          </a:p>
          <a:p>
            <a:pPr algn="ctr"/>
            <a:r>
              <a:rPr lang="it-IT" sz="2000" dirty="0">
                <a:solidFill>
                  <a:schemeClr val="tx2"/>
                </a:solidFill>
                <a:latin typeface="Arial Black" pitchFamily="34" charset="0"/>
              </a:rPr>
              <a:t/>
            </a:r>
            <a:br>
              <a:rPr lang="it-IT" sz="2000" dirty="0">
                <a:solidFill>
                  <a:schemeClr val="tx2"/>
                </a:solidFill>
                <a:latin typeface="Arial Black" pitchFamily="34" charset="0"/>
              </a:rPr>
            </a:br>
            <a:endParaRPr lang="it-IT" sz="2000" dirty="0">
              <a:solidFill>
                <a:srgbClr val="C00000"/>
              </a:solidFill>
              <a:latin typeface="Arial Black" pitchFamily="34" charset="0"/>
            </a:endParaRPr>
          </a:p>
        </p:txBody>
      </p:sp>
      <p:sp>
        <p:nvSpPr>
          <p:cNvPr id="7" name="Rettangolo 6"/>
          <p:cNvSpPr/>
          <p:nvPr/>
        </p:nvSpPr>
        <p:spPr>
          <a:xfrm>
            <a:off x="0" y="0"/>
            <a:ext cx="9144000" cy="14287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err="1" smtClean="0">
                <a:solidFill>
                  <a:schemeClr val="bg1"/>
                </a:solidFill>
                <a:latin typeface="Arial Black" pitchFamily="34" charset="0"/>
              </a:rPr>
              <a:t>Overall</a:t>
            </a:r>
            <a:r>
              <a:rPr lang="it-IT" sz="2400" dirty="0" smtClean="0">
                <a:solidFill>
                  <a:schemeClr val="bg1"/>
                </a:solidFill>
                <a:latin typeface="Arial Black" pitchFamily="34" charset="0"/>
              </a:rPr>
              <a:t> relative focus on </a:t>
            </a:r>
            <a:r>
              <a:rPr lang="it-IT" sz="2400" dirty="0" err="1" smtClean="0">
                <a:solidFill>
                  <a:schemeClr val="bg1"/>
                </a:solidFill>
                <a:latin typeface="Arial Black" pitchFamily="34" charset="0"/>
              </a:rPr>
              <a:t>Openness</a:t>
            </a:r>
            <a:r>
              <a:rPr lang="it-IT" sz="2400" dirty="0" smtClean="0">
                <a:solidFill>
                  <a:schemeClr val="bg1"/>
                </a:solidFill>
                <a:latin typeface="Arial Black" pitchFamily="34" charset="0"/>
              </a:rPr>
              <a:t> </a:t>
            </a:r>
            <a:r>
              <a:rPr lang="it-IT" sz="2400" dirty="0" err="1" smtClean="0">
                <a:solidFill>
                  <a:schemeClr val="bg1"/>
                </a:solidFill>
                <a:latin typeface="Arial Black" pitchFamily="34" charset="0"/>
              </a:rPr>
              <a:t>with</a:t>
            </a:r>
            <a:r>
              <a:rPr lang="it-IT" sz="2400" dirty="0" smtClean="0">
                <a:solidFill>
                  <a:schemeClr val="bg1"/>
                </a:solidFill>
                <a:latin typeface="Arial Black" pitchFamily="34" charset="0"/>
              </a:rPr>
              <a:t> Information </a:t>
            </a:r>
            <a:r>
              <a:rPr lang="it-IT" sz="2400" dirty="0" err="1" smtClean="0">
                <a:solidFill>
                  <a:schemeClr val="bg1"/>
                </a:solidFill>
                <a:latin typeface="Arial Black" pitchFamily="34" charset="0"/>
              </a:rPr>
              <a:t>criterion</a:t>
            </a:r>
            <a:r>
              <a:rPr lang="it-IT" sz="2400" dirty="0" smtClean="0">
                <a:solidFill>
                  <a:schemeClr val="bg1"/>
                </a:solidFill>
                <a:latin typeface="Arial Black" pitchFamily="34" charset="0"/>
              </a:rPr>
              <a:t> vs </a:t>
            </a:r>
            <a:r>
              <a:rPr lang="it-IT" sz="2400" dirty="0" err="1" smtClean="0">
                <a:solidFill>
                  <a:schemeClr val="bg1"/>
                </a:solidFill>
                <a:latin typeface="Arial Black" pitchFamily="34" charset="0"/>
              </a:rPr>
              <a:t>Emotional</a:t>
            </a:r>
            <a:r>
              <a:rPr lang="it-IT" sz="2400" dirty="0" smtClean="0">
                <a:solidFill>
                  <a:schemeClr val="bg1"/>
                </a:solidFill>
                <a:latin typeface="Arial Black" pitchFamily="34" charset="0"/>
              </a:rPr>
              <a:t> </a:t>
            </a:r>
            <a:r>
              <a:rPr lang="it-IT" sz="2400" dirty="0" err="1" smtClean="0">
                <a:solidFill>
                  <a:schemeClr val="bg1"/>
                </a:solidFill>
                <a:latin typeface="Arial Black" pitchFamily="34" charset="0"/>
              </a:rPr>
              <a:t>Accessibility</a:t>
            </a:r>
            <a:r>
              <a:rPr lang="it-IT" sz="2400" dirty="0" smtClean="0">
                <a:solidFill>
                  <a:schemeClr val="bg1"/>
                </a:solidFill>
                <a:latin typeface="Arial Black" pitchFamily="34" charset="0"/>
              </a:rPr>
              <a:t> </a:t>
            </a:r>
            <a:r>
              <a:rPr lang="it-IT" sz="2400" dirty="0" err="1" smtClean="0">
                <a:solidFill>
                  <a:schemeClr val="bg1"/>
                </a:solidFill>
                <a:latin typeface="Arial Black" pitchFamily="34" charset="0"/>
              </a:rPr>
              <a:t>criterion</a:t>
            </a:r>
            <a:endParaRPr lang="it-IT" sz="2400" dirty="0" smtClean="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nvPr>
        </p:nvGraphicFramePr>
        <p:xfrm>
          <a:off x="428596" y="1357298"/>
          <a:ext cx="9644130" cy="4883153"/>
        </p:xfrm>
        <a:graphic>
          <a:graphicData uri="http://schemas.openxmlformats.org/drawingml/2006/chart">
            <c:chart xmlns:c="http://schemas.openxmlformats.org/drawingml/2006/chart" xmlns:r="http://schemas.openxmlformats.org/officeDocument/2006/relationships" r:id="rId2"/>
          </a:graphicData>
        </a:graphic>
      </p:graphicFrame>
      <p:sp>
        <p:nvSpPr>
          <p:cNvPr id="5" name="Rettangolo 4"/>
          <p:cNvSpPr/>
          <p:nvPr/>
        </p:nvSpPr>
        <p:spPr>
          <a:xfrm>
            <a:off x="357158" y="0"/>
            <a:ext cx="8501122" cy="646331"/>
          </a:xfrm>
          <a:prstGeom prst="rect">
            <a:avLst/>
          </a:prstGeom>
        </p:spPr>
        <p:txBody>
          <a:bodyPr wrap="square">
            <a:spAutoFit/>
          </a:bodyPr>
          <a:lstStyle/>
          <a:p>
            <a:r>
              <a:rPr lang="it-IT" b="1" dirty="0" err="1" smtClean="0">
                <a:solidFill>
                  <a:schemeClr val="bg1"/>
                </a:solidFill>
                <a:latin typeface="Verdana" pitchFamily="34" charset="0"/>
              </a:rPr>
              <a:t>Emotional</a:t>
            </a:r>
            <a:r>
              <a:rPr lang="it-IT" b="1" dirty="0" smtClean="0">
                <a:solidFill>
                  <a:schemeClr val="bg1"/>
                </a:solidFill>
                <a:latin typeface="Verdana" pitchFamily="34" charset="0"/>
              </a:rPr>
              <a:t> </a:t>
            </a:r>
            <a:r>
              <a:rPr lang="it-IT" b="1" dirty="0" err="1" smtClean="0">
                <a:solidFill>
                  <a:schemeClr val="bg1"/>
                </a:solidFill>
                <a:latin typeface="Verdana" pitchFamily="34" charset="0"/>
              </a:rPr>
              <a:t>factors</a:t>
            </a:r>
            <a:r>
              <a:rPr lang="it-IT" b="1" dirty="0" smtClean="0">
                <a:solidFill>
                  <a:schemeClr val="bg1"/>
                </a:solidFill>
                <a:latin typeface="Verdana" pitchFamily="34" charset="0"/>
              </a:rPr>
              <a:t> are </a:t>
            </a:r>
            <a:r>
              <a:rPr lang="it-IT" b="1" dirty="0" err="1" smtClean="0">
                <a:solidFill>
                  <a:schemeClr val="bg1"/>
                </a:solidFill>
                <a:latin typeface="Verdana" pitchFamily="34" charset="0"/>
              </a:rPr>
              <a:t>relatively</a:t>
            </a:r>
            <a:r>
              <a:rPr lang="it-IT" b="1" dirty="0" smtClean="0">
                <a:solidFill>
                  <a:schemeClr val="bg1"/>
                </a:solidFill>
                <a:latin typeface="Verdana" pitchFamily="34" charset="0"/>
              </a:rPr>
              <a:t> more </a:t>
            </a:r>
            <a:r>
              <a:rPr lang="it-IT" b="1" dirty="0" err="1" smtClean="0">
                <a:solidFill>
                  <a:schemeClr val="bg1"/>
                </a:solidFill>
                <a:latin typeface="Verdana" pitchFamily="34" charset="0"/>
              </a:rPr>
              <a:t>important</a:t>
            </a:r>
            <a:r>
              <a:rPr lang="it-IT" b="1" dirty="0" smtClean="0">
                <a:solidFill>
                  <a:schemeClr val="bg1"/>
                </a:solidFill>
                <a:latin typeface="Verdana" pitchFamily="34" charset="0"/>
              </a:rPr>
              <a:t> </a:t>
            </a:r>
            <a:r>
              <a:rPr lang="it-IT" b="1" dirty="0" err="1" smtClean="0">
                <a:solidFill>
                  <a:schemeClr val="bg1"/>
                </a:solidFill>
                <a:latin typeface="Verdana" pitchFamily="34" charset="0"/>
              </a:rPr>
              <a:t>than</a:t>
            </a:r>
            <a:r>
              <a:rPr lang="it-IT" b="1" dirty="0" smtClean="0">
                <a:solidFill>
                  <a:schemeClr val="bg1"/>
                </a:solidFill>
                <a:latin typeface="Verdana" pitchFamily="34" charset="0"/>
              </a:rPr>
              <a:t>  </a:t>
            </a:r>
            <a:r>
              <a:rPr lang="it-IT" b="1" dirty="0" err="1" smtClean="0">
                <a:solidFill>
                  <a:schemeClr val="bg1"/>
                </a:solidFill>
                <a:latin typeface="Verdana" pitchFamily="34" charset="0"/>
              </a:rPr>
              <a:t>informational</a:t>
            </a:r>
            <a:r>
              <a:rPr lang="it-IT" b="1" dirty="0" smtClean="0">
                <a:solidFill>
                  <a:schemeClr val="bg1"/>
                </a:solidFill>
                <a:latin typeface="Verdana" pitchFamily="34" charset="0"/>
              </a:rPr>
              <a:t> </a:t>
            </a:r>
            <a:r>
              <a:rPr lang="it-IT" b="1" dirty="0" err="1" smtClean="0">
                <a:solidFill>
                  <a:schemeClr val="bg1"/>
                </a:solidFill>
                <a:latin typeface="Verdana" pitchFamily="34" charset="0"/>
              </a:rPr>
              <a:t>factors</a:t>
            </a:r>
            <a:r>
              <a:rPr lang="it-IT" b="1" dirty="0" smtClean="0">
                <a:solidFill>
                  <a:schemeClr val="bg1"/>
                </a:solidFill>
                <a:latin typeface="Verdana" pitchFamily="34" charset="0"/>
              </a:rPr>
              <a:t> in CHINA/TAIWAN,INDIA and ITALY</a:t>
            </a:r>
            <a:endParaRPr lang="it-IT" dirty="0"/>
          </a:p>
        </p:txBody>
      </p:sp>
      <p:sp>
        <p:nvSpPr>
          <p:cNvPr id="8" name="Rettangolo 7"/>
          <p:cNvSpPr/>
          <p:nvPr/>
        </p:nvSpPr>
        <p:spPr>
          <a:xfrm>
            <a:off x="0" y="0"/>
            <a:ext cx="9144000" cy="14287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bg1"/>
                </a:solidFill>
                <a:latin typeface="Arial Black" pitchFamily="34" charset="0"/>
              </a:rPr>
              <a:t>WOMEN: first </a:t>
            </a:r>
            <a:r>
              <a:rPr lang="it-IT" sz="2400" dirty="0" err="1" smtClean="0">
                <a:solidFill>
                  <a:schemeClr val="bg1"/>
                </a:solidFill>
                <a:latin typeface="Arial Black" pitchFamily="34" charset="0"/>
              </a:rPr>
              <a:t>impression</a:t>
            </a:r>
            <a:r>
              <a:rPr lang="it-IT" sz="2400" dirty="0" smtClean="0">
                <a:solidFill>
                  <a:schemeClr val="bg1"/>
                </a:solidFill>
                <a:latin typeface="Arial Black" pitchFamily="34" charset="0"/>
              </a:rPr>
              <a:t>, </a:t>
            </a:r>
            <a:r>
              <a:rPr lang="it-IT" sz="2400" dirty="0" err="1" smtClean="0">
                <a:solidFill>
                  <a:schemeClr val="bg1"/>
                </a:solidFill>
                <a:latin typeface="Arial Black" pitchFamily="34" charset="0"/>
              </a:rPr>
              <a:t>instinctive</a:t>
            </a:r>
            <a:r>
              <a:rPr lang="it-IT" sz="2400" dirty="0" smtClean="0">
                <a:solidFill>
                  <a:schemeClr val="bg1"/>
                </a:solidFill>
                <a:latin typeface="Arial Black" pitchFamily="34" charset="0"/>
              </a:rPr>
              <a:t> </a:t>
            </a:r>
            <a:r>
              <a:rPr lang="it-IT" sz="2400" dirty="0" err="1" smtClean="0">
                <a:solidFill>
                  <a:schemeClr val="bg1"/>
                </a:solidFill>
                <a:latin typeface="Arial Black" pitchFamily="34" charset="0"/>
              </a:rPr>
              <a:t>feelings</a:t>
            </a:r>
            <a:r>
              <a:rPr lang="it-IT" sz="2400" dirty="0" smtClean="0">
                <a:solidFill>
                  <a:schemeClr val="bg1"/>
                </a:solidFill>
                <a:latin typeface="Arial Black" pitchFamily="34" charset="0"/>
              </a:rPr>
              <a:t/>
            </a:r>
            <a:br>
              <a:rPr lang="it-IT" sz="2400" dirty="0" smtClean="0">
                <a:solidFill>
                  <a:schemeClr val="bg1"/>
                </a:solidFill>
                <a:latin typeface="Arial Black" pitchFamily="34" charset="0"/>
              </a:rPr>
            </a:br>
            <a:r>
              <a:rPr lang="it-IT" sz="2400" dirty="0" err="1" smtClean="0">
                <a:solidFill>
                  <a:schemeClr val="bg1"/>
                </a:solidFill>
                <a:latin typeface="Arial Black" pitchFamily="34" charset="0"/>
              </a:rPr>
              <a:t>MEN</a:t>
            </a:r>
            <a:r>
              <a:rPr lang="it-IT" sz="2400" dirty="0" smtClean="0">
                <a:solidFill>
                  <a:schemeClr val="bg1"/>
                </a:solidFill>
                <a:latin typeface="Arial Black" pitchFamily="34" charset="0"/>
              </a:rPr>
              <a:t>: </a:t>
            </a:r>
            <a:r>
              <a:rPr lang="it-IT" sz="2400" dirty="0" err="1" smtClean="0">
                <a:solidFill>
                  <a:schemeClr val="bg1"/>
                </a:solidFill>
                <a:latin typeface="Arial Black" pitchFamily="34" charset="0"/>
              </a:rPr>
              <a:t>rational</a:t>
            </a:r>
            <a:r>
              <a:rPr lang="it-IT" sz="2400" dirty="0" smtClean="0">
                <a:solidFill>
                  <a:schemeClr val="bg1"/>
                </a:solidFill>
                <a:latin typeface="Arial Black" pitchFamily="34" charset="0"/>
              </a:rPr>
              <a:t> </a:t>
            </a:r>
            <a:r>
              <a:rPr lang="it-IT" sz="2400" dirty="0" err="1" smtClean="0">
                <a:solidFill>
                  <a:schemeClr val="bg1"/>
                </a:solidFill>
                <a:latin typeface="Arial Black" pitchFamily="34" charset="0"/>
              </a:rPr>
              <a:t>expectations</a:t>
            </a:r>
            <a:r>
              <a:rPr lang="it-IT" sz="2400" dirty="0" smtClean="0">
                <a:solidFill>
                  <a:schemeClr val="bg1"/>
                </a:solidFill>
                <a:latin typeface="Arial Black" pitchFamily="34" charset="0"/>
              </a:rPr>
              <a:t> </a:t>
            </a:r>
            <a:r>
              <a:rPr lang="it-IT" sz="2400" dirty="0" err="1" smtClean="0">
                <a:solidFill>
                  <a:schemeClr val="bg1"/>
                </a:solidFill>
                <a:latin typeface="Arial Black" pitchFamily="34" charset="0"/>
              </a:rPr>
              <a:t>based</a:t>
            </a:r>
            <a:r>
              <a:rPr lang="it-IT" sz="2400" dirty="0" smtClean="0">
                <a:solidFill>
                  <a:schemeClr val="bg1"/>
                </a:solidFill>
                <a:latin typeface="Arial Black" pitchFamily="34" charset="0"/>
              </a:rPr>
              <a:t> on </a:t>
            </a:r>
            <a:r>
              <a:rPr lang="it-IT" sz="2400" dirty="0" err="1" smtClean="0">
                <a:solidFill>
                  <a:schemeClr val="bg1"/>
                </a:solidFill>
                <a:latin typeface="Arial Black" pitchFamily="34" charset="0"/>
              </a:rPr>
              <a:t>specific</a:t>
            </a:r>
            <a:r>
              <a:rPr lang="it-IT" sz="2400" dirty="0" smtClean="0">
                <a:solidFill>
                  <a:schemeClr val="bg1"/>
                </a:solidFill>
                <a:latin typeface="Arial Black" pitchFamily="34" charset="0"/>
              </a:rPr>
              <a:t> information </a:t>
            </a:r>
            <a:r>
              <a:rPr lang="it-IT" sz="2400" dirty="0" err="1" smtClean="0">
                <a:solidFill>
                  <a:schemeClr val="bg1"/>
                </a:solidFill>
                <a:latin typeface="Arial Black" pitchFamily="34" charset="0"/>
              </a:rPr>
              <a:t>about</a:t>
            </a:r>
            <a:r>
              <a:rPr lang="it-IT" sz="2400" dirty="0" smtClean="0">
                <a:solidFill>
                  <a:schemeClr val="bg1"/>
                </a:solidFill>
                <a:latin typeface="Arial Black" pitchFamily="34" charset="0"/>
              </a:rPr>
              <a:t> people</a:t>
            </a:r>
            <a:endParaRPr lang="it-IT" sz="2400" dirty="0"/>
          </a:p>
        </p:txBody>
      </p:sp>
      <p:pic>
        <p:nvPicPr>
          <p:cNvPr id="13" name="chart"/>
          <p:cNvPicPr>
            <a:picLocks noChangeAspect="1"/>
          </p:cNvPicPr>
          <p:nvPr/>
        </p:nvPicPr>
        <p:blipFill>
          <a:blip r:embed="rId3"/>
          <a:stretch>
            <a:fillRect/>
          </a:stretch>
        </p:blipFill>
        <p:spPr>
          <a:xfrm>
            <a:off x="4929190" y="4000504"/>
            <a:ext cx="889817" cy="906882"/>
          </a:xfrm>
          <a:prstGeom prst="rect">
            <a:avLst/>
          </a:prstGeom>
        </p:spPr>
      </p:pic>
      <p:pic>
        <p:nvPicPr>
          <p:cNvPr id="14" name="chart"/>
          <p:cNvPicPr>
            <a:picLocks noChangeAspect="1"/>
          </p:cNvPicPr>
          <p:nvPr/>
        </p:nvPicPr>
        <p:blipFill>
          <a:blip r:embed="rId4"/>
          <a:stretch>
            <a:fillRect/>
          </a:stretch>
        </p:blipFill>
        <p:spPr>
          <a:xfrm>
            <a:off x="1928794" y="2357430"/>
            <a:ext cx="948810" cy="967007"/>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571472" y="-142900"/>
            <a:ext cx="8229600" cy="135732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it-IT" sz="2400" b="1" dirty="0" err="1" smtClean="0">
                <a:solidFill>
                  <a:schemeClr val="bg1"/>
                </a:solidFill>
                <a:latin typeface="Arial" charset="0"/>
                <a:ea typeface="+mn-ea"/>
                <a:cs typeface="+mn-cs"/>
              </a:rPr>
              <a:t>Results</a:t>
            </a:r>
            <a:r>
              <a:rPr lang="it-IT" sz="2400" b="1" dirty="0" smtClean="0">
                <a:solidFill>
                  <a:schemeClr val="bg1"/>
                </a:solidFill>
                <a:latin typeface="Arial" charset="0"/>
                <a:ea typeface="+mn-ea"/>
                <a:cs typeface="+mn-cs"/>
              </a:rPr>
              <a:t>:  Openness With Information vs </a:t>
            </a:r>
            <a:r>
              <a:rPr lang="it-IT" sz="2400" b="1" dirty="0" err="1" smtClean="0">
                <a:solidFill>
                  <a:schemeClr val="bg1"/>
                </a:solidFill>
                <a:latin typeface="Arial" charset="0"/>
                <a:ea typeface="+mn-ea"/>
                <a:cs typeface="+mn-cs"/>
              </a:rPr>
              <a:t>Emotional</a:t>
            </a:r>
            <a:r>
              <a:rPr lang="it-IT" sz="2400" b="1" dirty="0" smtClean="0">
                <a:solidFill>
                  <a:schemeClr val="bg1"/>
                </a:solidFill>
                <a:latin typeface="Arial" charset="0"/>
                <a:ea typeface="+mn-ea"/>
                <a:cs typeface="+mn-cs"/>
              </a:rPr>
              <a:t> </a:t>
            </a:r>
            <a:r>
              <a:rPr lang="it-IT" sz="2400" b="1" dirty="0" err="1" smtClean="0">
                <a:solidFill>
                  <a:schemeClr val="bg1"/>
                </a:solidFill>
                <a:latin typeface="Arial" charset="0"/>
                <a:ea typeface="+mn-ea"/>
                <a:cs typeface="+mn-cs"/>
              </a:rPr>
              <a:t>Accessibility</a:t>
            </a:r>
            <a:r>
              <a:rPr lang="it-IT" sz="2400" b="1" dirty="0" smtClean="0">
                <a:solidFill>
                  <a:schemeClr val="bg1"/>
                </a:solidFill>
                <a:latin typeface="Arial" charset="0"/>
                <a:ea typeface="+mn-ea"/>
                <a:cs typeface="+mn-cs"/>
              </a:rPr>
              <a:t> </a:t>
            </a:r>
            <a:r>
              <a:rPr lang="it-IT" sz="2400" b="1" dirty="0" err="1" smtClean="0">
                <a:solidFill>
                  <a:schemeClr val="bg1"/>
                </a:solidFill>
                <a:latin typeface="Arial" charset="0"/>
                <a:ea typeface="+mn-ea"/>
                <a:cs typeface="+mn-cs"/>
              </a:rPr>
              <a:t>Across</a:t>
            </a:r>
            <a:r>
              <a:rPr lang="it-IT" sz="2400" b="1" dirty="0" smtClean="0">
                <a:solidFill>
                  <a:schemeClr val="bg1"/>
                </a:solidFill>
                <a:latin typeface="Arial" charset="0"/>
                <a:ea typeface="+mn-ea"/>
                <a:cs typeface="+mn-cs"/>
              </a:rPr>
              <a:t> Gender </a:t>
            </a:r>
            <a:br>
              <a:rPr lang="it-IT" sz="2400" b="1" dirty="0" smtClean="0">
                <a:solidFill>
                  <a:schemeClr val="bg1"/>
                </a:solidFill>
                <a:latin typeface="Arial" charset="0"/>
                <a:ea typeface="+mn-ea"/>
                <a:cs typeface="+mn-cs"/>
              </a:rPr>
            </a:br>
            <a:endParaRPr lang="it-IT" sz="2400" b="1" dirty="0" smtClean="0">
              <a:solidFill>
                <a:schemeClr val="bg1"/>
              </a:solidFill>
              <a:latin typeface="Arial" charset="0"/>
              <a:ea typeface="+mn-ea"/>
              <a:cs typeface="+mn-cs"/>
            </a:endParaRPr>
          </a:p>
        </p:txBody>
      </p:sp>
      <p:sp>
        <p:nvSpPr>
          <p:cNvPr id="7171" name="Segnaposto contenuto 2"/>
          <p:cNvSpPr>
            <a:spLocks noGrp="1"/>
          </p:cNvSpPr>
          <p:nvPr>
            <p:ph idx="1"/>
          </p:nvPr>
        </p:nvSpPr>
        <p:spPr>
          <a:xfrm>
            <a:off x="1214414" y="2071678"/>
            <a:ext cx="6715172" cy="2428916"/>
          </a:xfrm>
        </p:spPr>
        <p:txBody>
          <a:bodyPr/>
          <a:lstStyle/>
          <a:p>
            <a:pPr marL="357188" indent="-357188" eaLnBrk="1" hangingPunct="1">
              <a:buClr>
                <a:srgbClr val="0000FF"/>
              </a:buClr>
              <a:buSzPct val="50000"/>
              <a:buFont typeface="Wingdings" pitchFamily="2" charset="2"/>
              <a:buChar char="Ø"/>
              <a:tabLst>
                <a:tab pos="357188" algn="l"/>
              </a:tabLst>
            </a:pPr>
            <a:endParaRPr lang="it-IT" sz="1000" dirty="0" smtClean="0"/>
          </a:p>
          <a:p>
            <a:pPr marL="357188" indent="-357188" eaLnBrk="1" hangingPunct="1">
              <a:buClr>
                <a:srgbClr val="0000FF"/>
              </a:buClr>
              <a:buSzPct val="50000"/>
              <a:buFont typeface="Wingdings" pitchFamily="2" charset="2"/>
              <a:buChar char="Ø"/>
              <a:tabLst>
                <a:tab pos="357188" algn="l"/>
              </a:tabLst>
            </a:pPr>
            <a:r>
              <a:rPr lang="it-IT" sz="2800" dirty="0" smtClean="0"/>
              <a:t>no </a:t>
            </a:r>
            <a:r>
              <a:rPr lang="it-IT" sz="2800" dirty="0" err="1" smtClean="0"/>
              <a:t>overall</a:t>
            </a:r>
            <a:r>
              <a:rPr lang="it-IT" sz="2800" dirty="0" smtClean="0"/>
              <a:t> gender </a:t>
            </a:r>
            <a:r>
              <a:rPr lang="it-IT" sz="2800" dirty="0" err="1" smtClean="0"/>
              <a:t>differences</a:t>
            </a:r>
            <a:endParaRPr lang="it-IT" sz="2800" dirty="0" smtClean="0"/>
          </a:p>
          <a:p>
            <a:pPr marL="357188" indent="-357188" eaLnBrk="1" hangingPunct="1">
              <a:buClr>
                <a:srgbClr val="0000FF"/>
              </a:buClr>
              <a:buSzPct val="50000"/>
              <a:buFont typeface="Wingdings" pitchFamily="2" charset="2"/>
              <a:buChar char="Ø"/>
              <a:tabLst>
                <a:tab pos="357188" algn="l"/>
              </a:tabLst>
            </a:pPr>
            <a:r>
              <a:rPr lang="it-IT" sz="2800" dirty="0" err="1" smtClean="0"/>
              <a:t>But</a:t>
            </a:r>
            <a:r>
              <a:rPr lang="it-IT" sz="2800" dirty="0" smtClean="0"/>
              <a:t> some </a:t>
            </a:r>
            <a:r>
              <a:rPr lang="it-IT" sz="2800" dirty="0" err="1" smtClean="0"/>
              <a:t>subtle</a:t>
            </a:r>
            <a:r>
              <a:rPr lang="it-IT" sz="2800" dirty="0" smtClean="0"/>
              <a:t> (and </a:t>
            </a:r>
            <a:r>
              <a:rPr lang="it-IT" sz="2800" dirty="0" err="1" smtClean="0"/>
              <a:t>unexpected</a:t>
            </a:r>
            <a:r>
              <a:rPr lang="it-IT" sz="2800" dirty="0" smtClean="0"/>
              <a:t>) </a:t>
            </a:r>
            <a:r>
              <a:rPr lang="it-IT" sz="2800" dirty="0" err="1" smtClean="0"/>
              <a:t>variations</a:t>
            </a:r>
            <a:r>
              <a:rPr lang="it-IT" sz="2800" dirty="0" smtClean="0"/>
              <a:t> on first </a:t>
            </a:r>
            <a:r>
              <a:rPr lang="it-IT" sz="2800" dirty="0" err="1" smtClean="0"/>
              <a:t>instincts</a:t>
            </a:r>
            <a:r>
              <a:rPr lang="it-IT" sz="2800" dirty="0" smtClean="0"/>
              <a:t> and the </a:t>
            </a:r>
            <a:r>
              <a:rPr lang="it-IT" sz="2800" dirty="0" err="1" smtClean="0"/>
              <a:t>need</a:t>
            </a:r>
            <a:r>
              <a:rPr lang="it-IT" sz="2800" dirty="0" smtClean="0"/>
              <a:t> </a:t>
            </a:r>
            <a:r>
              <a:rPr lang="it-IT" sz="2800" dirty="0" err="1" smtClean="0"/>
              <a:t>for</a:t>
            </a:r>
            <a:r>
              <a:rPr lang="it-IT" sz="2800" dirty="0" smtClean="0"/>
              <a:t> </a:t>
            </a:r>
            <a:r>
              <a:rPr lang="it-IT" sz="2800" dirty="0" err="1" smtClean="0"/>
              <a:t>emotional</a:t>
            </a:r>
            <a:r>
              <a:rPr lang="it-IT" sz="2800" dirty="0" smtClean="0"/>
              <a:t> </a:t>
            </a:r>
            <a:r>
              <a:rPr lang="it-IT" sz="2800" dirty="0" err="1" smtClean="0"/>
              <a:t>openness</a:t>
            </a:r>
            <a:endParaRPr lang="it-IT" sz="2800" dirty="0" smtClean="0"/>
          </a:p>
          <a:p>
            <a:pPr eaLnBrk="1" hangingPunct="1"/>
            <a:endParaRPr lang="it-IT" sz="2800" dirty="0" smtClean="0"/>
          </a:p>
        </p:txBody>
      </p:sp>
      <p:sp>
        <p:nvSpPr>
          <p:cNvPr id="5" name="Rettangolo 4"/>
          <p:cNvSpPr/>
          <p:nvPr/>
        </p:nvSpPr>
        <p:spPr>
          <a:xfrm>
            <a:off x="0" y="0"/>
            <a:ext cx="9144000" cy="14287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err="1" smtClean="0">
                <a:solidFill>
                  <a:schemeClr val="bg1"/>
                </a:solidFill>
                <a:latin typeface="Arial" charset="0"/>
              </a:rPr>
              <a:t>Results</a:t>
            </a:r>
            <a:r>
              <a:rPr lang="it-IT" sz="3200" b="1" dirty="0" smtClean="0">
                <a:solidFill>
                  <a:schemeClr val="bg1"/>
                </a:solidFill>
                <a:latin typeface="Arial" charset="0"/>
              </a:rPr>
              <a:t>:  </a:t>
            </a:r>
            <a:r>
              <a:rPr lang="it-IT" sz="3200" b="1" dirty="0" err="1" smtClean="0">
                <a:solidFill>
                  <a:schemeClr val="bg1"/>
                </a:solidFill>
                <a:latin typeface="Arial" charset="0"/>
              </a:rPr>
              <a:t>Openness</a:t>
            </a:r>
            <a:r>
              <a:rPr lang="it-IT" sz="3200" b="1" dirty="0" smtClean="0">
                <a:solidFill>
                  <a:schemeClr val="bg1"/>
                </a:solidFill>
                <a:latin typeface="Arial" charset="0"/>
              </a:rPr>
              <a:t> </a:t>
            </a:r>
            <a:r>
              <a:rPr lang="it-IT" sz="3200" b="1" dirty="0" err="1" smtClean="0">
                <a:solidFill>
                  <a:schemeClr val="bg1"/>
                </a:solidFill>
                <a:latin typeface="Arial" charset="0"/>
              </a:rPr>
              <a:t>With</a:t>
            </a:r>
            <a:r>
              <a:rPr lang="it-IT" sz="3200" b="1" dirty="0" smtClean="0">
                <a:solidFill>
                  <a:schemeClr val="bg1"/>
                </a:solidFill>
                <a:latin typeface="Arial" charset="0"/>
              </a:rPr>
              <a:t> Information vs </a:t>
            </a:r>
            <a:r>
              <a:rPr lang="it-IT" sz="3200" b="1" dirty="0" err="1" smtClean="0">
                <a:solidFill>
                  <a:schemeClr val="bg1"/>
                </a:solidFill>
                <a:latin typeface="Arial" charset="0"/>
              </a:rPr>
              <a:t>Emotional</a:t>
            </a:r>
            <a:r>
              <a:rPr lang="it-IT" sz="3200" b="1" dirty="0" smtClean="0">
                <a:solidFill>
                  <a:schemeClr val="bg1"/>
                </a:solidFill>
                <a:latin typeface="Arial" charset="0"/>
              </a:rPr>
              <a:t> </a:t>
            </a:r>
            <a:r>
              <a:rPr lang="it-IT" sz="3200" b="1" dirty="0" err="1" smtClean="0">
                <a:solidFill>
                  <a:schemeClr val="bg1"/>
                </a:solidFill>
                <a:latin typeface="Arial" charset="0"/>
              </a:rPr>
              <a:t>Accessibility</a:t>
            </a:r>
            <a:r>
              <a:rPr lang="it-IT" sz="3200" b="1" dirty="0" smtClean="0">
                <a:solidFill>
                  <a:schemeClr val="bg1"/>
                </a:solidFill>
                <a:latin typeface="Arial" charset="0"/>
              </a:rPr>
              <a:t> </a:t>
            </a:r>
            <a:r>
              <a:rPr lang="it-IT" sz="3200" b="1" dirty="0" err="1" smtClean="0">
                <a:solidFill>
                  <a:schemeClr val="bg1"/>
                </a:solidFill>
                <a:latin typeface="Arial" charset="0"/>
              </a:rPr>
              <a:t>Across</a:t>
            </a:r>
            <a:r>
              <a:rPr lang="it-IT" sz="3200" b="1" dirty="0" smtClean="0">
                <a:solidFill>
                  <a:schemeClr val="bg1"/>
                </a:solidFill>
                <a:latin typeface="Arial" charset="0"/>
              </a:rPr>
              <a:t> Gender </a:t>
            </a:r>
            <a:r>
              <a:rPr lang="it-IT" sz="2400" b="1" dirty="0" smtClean="0">
                <a:solidFill>
                  <a:schemeClr val="bg1"/>
                </a:solidFill>
                <a:latin typeface="Arial" charset="0"/>
              </a:rPr>
              <a:t/>
            </a:r>
            <a:br>
              <a:rPr lang="it-IT" sz="2400" b="1" dirty="0" smtClean="0">
                <a:solidFill>
                  <a:schemeClr val="bg1"/>
                </a:solidFill>
                <a:latin typeface="Arial" charset="0"/>
              </a:rPr>
            </a:br>
            <a:endParaRPr lang="it-IT"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Documents and Settings\Utente\Desktop\TRUST Sietar\Trust pictures\trust animals.bmp"/>
          <p:cNvPicPr>
            <a:picLocks noGrp="1" noChangeAspect="1" noChangeArrowheads="1"/>
          </p:cNvPicPr>
          <p:nvPr>
            <p:ph idx="1"/>
          </p:nvPr>
        </p:nvPicPr>
        <p:blipFill>
          <a:blip r:embed="rId3"/>
          <a:srcRect/>
          <a:stretch>
            <a:fillRect/>
          </a:stretch>
        </p:blipFill>
        <p:spPr>
          <a:xfrm>
            <a:off x="2857488" y="928670"/>
            <a:ext cx="3391864" cy="3684597"/>
          </a:xfrm>
          <a:noFill/>
        </p:spPr>
      </p:pic>
      <p:sp>
        <p:nvSpPr>
          <p:cNvPr id="6" name="Rectangle 5"/>
          <p:cNvSpPr/>
          <p:nvPr/>
        </p:nvSpPr>
        <p:spPr>
          <a:xfrm>
            <a:off x="1142976" y="4857760"/>
            <a:ext cx="7643866" cy="769441"/>
          </a:xfrm>
          <a:prstGeom prst="rect">
            <a:avLst/>
          </a:prstGeom>
        </p:spPr>
        <p:txBody>
          <a:bodyPr wrap="square">
            <a:spAutoFit/>
          </a:bodyPr>
          <a:lstStyle/>
          <a:p>
            <a:pPr algn="ctr" fontAlgn="auto">
              <a:spcBef>
                <a:spcPts val="0"/>
              </a:spcBef>
              <a:spcAft>
                <a:spcPts val="0"/>
              </a:spcAft>
              <a:defRPr/>
            </a:pPr>
            <a:r>
              <a:rPr lang="it-IT" sz="4400" dirty="0" smtClean="0">
                <a:solidFill>
                  <a:prstClr val="black">
                    <a:lumMod val="95000"/>
                    <a:lumOff val="5000"/>
                  </a:prstClr>
                </a:solidFill>
                <a:latin typeface="+mn-lt"/>
                <a:ea typeface="+mj-ea"/>
                <a:cs typeface="+mj-cs"/>
              </a:rPr>
              <a:t>www.sietar-italia.org/</a:t>
            </a:r>
            <a:endParaRPr lang="en-GB" i="1" dirty="0">
              <a:solidFill>
                <a:schemeClr val="accent1"/>
              </a:solidFill>
              <a:latin typeface="+mn-lt"/>
            </a:endParaRPr>
          </a:p>
        </p:txBody>
      </p:sp>
      <p:sp>
        <p:nvSpPr>
          <p:cNvPr id="5" name="CasellaDiTesto 4"/>
          <p:cNvSpPr txBox="1"/>
          <p:nvPr/>
        </p:nvSpPr>
        <p:spPr>
          <a:xfrm>
            <a:off x="1500166" y="142852"/>
            <a:ext cx="6286544" cy="584775"/>
          </a:xfrm>
          <a:prstGeom prst="rect">
            <a:avLst/>
          </a:prstGeom>
          <a:noFill/>
        </p:spPr>
        <p:txBody>
          <a:bodyPr wrap="square" rtlCol="0">
            <a:spAutoFit/>
          </a:bodyPr>
          <a:lstStyle/>
          <a:p>
            <a:pPr algn="ctr"/>
            <a:r>
              <a:rPr lang="it-IT" sz="3200" b="1" dirty="0" err="1" smtClean="0">
                <a:solidFill>
                  <a:schemeClr val="bg1"/>
                </a:solidFill>
              </a:rPr>
              <a:t>THANK</a:t>
            </a:r>
            <a:r>
              <a:rPr lang="it-IT" sz="3200" b="1" dirty="0" smtClean="0">
                <a:solidFill>
                  <a:schemeClr val="bg1"/>
                </a:solidFill>
              </a:rPr>
              <a:t> </a:t>
            </a:r>
            <a:r>
              <a:rPr lang="it-IT" sz="3200" b="1" dirty="0" err="1" smtClean="0">
                <a:solidFill>
                  <a:schemeClr val="bg1"/>
                </a:solidFill>
              </a:rPr>
              <a:t>YOU</a:t>
            </a:r>
            <a:endParaRPr lang="it-IT" sz="32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C:\Documents and Settings\Marianna A. Crestani\Documenti\Granada 2008\Presentation\grafico nazioni.jpg"/>
          <p:cNvPicPr>
            <a:picLocks noGrp="1" noChangeAspect="1" noChangeArrowheads="1"/>
          </p:cNvPicPr>
          <p:nvPr>
            <p:ph idx="1"/>
          </p:nvPr>
        </p:nvPicPr>
        <p:blipFill>
          <a:blip r:embed="rId2"/>
          <a:srcRect/>
          <a:stretch>
            <a:fillRect/>
          </a:stretch>
        </p:blipFill>
        <p:spPr>
          <a:xfrm>
            <a:off x="428596" y="214290"/>
            <a:ext cx="8388606" cy="6215106"/>
          </a:xfrm>
          <a:prstGeom prst="roundRect">
            <a:avLst>
              <a:gd name="adj" fmla="val 16667"/>
            </a:avLst>
          </a:prstGeom>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124" name="Picture 4" descr="C:\Documents and Settings\Marianna A. Crestani\Impostazioni locali\Temporary Internet Files\Content.IE5\OF0HA8DD\MPj03627670000[1].jpg"/>
          <p:cNvPicPr>
            <a:picLocks noChangeAspect="1" noChangeArrowheads="1"/>
          </p:cNvPicPr>
          <p:nvPr/>
        </p:nvPicPr>
        <p:blipFill>
          <a:blip r:embed="rId3"/>
          <a:srcRect/>
          <a:stretch>
            <a:fillRect/>
          </a:stretch>
        </p:blipFill>
        <p:spPr bwMode="auto">
          <a:xfrm>
            <a:off x="2500298" y="4500570"/>
            <a:ext cx="500063" cy="433388"/>
          </a:xfrm>
          <a:prstGeom prst="rect">
            <a:avLst/>
          </a:prstGeom>
          <a:ln>
            <a:noFill/>
          </a:ln>
          <a:effectLst>
            <a:outerShdw blurRad="190500" algn="tl" rotWithShape="0">
              <a:srgbClr val="000000">
                <a:alpha val="70000"/>
              </a:srgbClr>
            </a:outerShdw>
          </a:effectLst>
        </p:spPr>
      </p:pic>
      <p:pic>
        <p:nvPicPr>
          <p:cNvPr id="9221" name="Picture 5" descr="C:\Documents and Settings\Marianna A. Crestani\Impostazioni locali\Temporary Internet Files\Content.IE5\OF0HA8DD\MPj03627000000[1].jpg"/>
          <p:cNvPicPr>
            <a:picLocks noChangeAspect="1" noChangeArrowheads="1"/>
          </p:cNvPicPr>
          <p:nvPr/>
        </p:nvPicPr>
        <p:blipFill>
          <a:blip r:embed="rId4"/>
          <a:srcRect/>
          <a:stretch>
            <a:fillRect/>
          </a:stretch>
        </p:blipFill>
        <p:spPr bwMode="auto">
          <a:xfrm>
            <a:off x="3929058" y="4857760"/>
            <a:ext cx="428625" cy="428625"/>
          </a:xfrm>
          <a:prstGeom prst="rect">
            <a:avLst/>
          </a:prstGeom>
          <a:noFill/>
          <a:ln w="9525">
            <a:noFill/>
            <a:miter lim="800000"/>
            <a:headEnd/>
            <a:tailEnd/>
          </a:ln>
        </p:spPr>
      </p:pic>
      <p:sp>
        <p:nvSpPr>
          <p:cNvPr id="7" name="TextBox 6"/>
          <p:cNvSpPr txBox="1"/>
          <p:nvPr/>
        </p:nvSpPr>
        <p:spPr>
          <a:xfrm>
            <a:off x="2643174" y="571480"/>
            <a:ext cx="6000792" cy="954107"/>
          </a:xfrm>
          <a:prstGeom prst="rect">
            <a:avLst/>
          </a:prstGeom>
          <a:noFill/>
        </p:spPr>
        <p:txBody>
          <a:bodyPr wrap="square" rtlCol="0">
            <a:spAutoFit/>
          </a:bodyPr>
          <a:lstStyle/>
          <a:p>
            <a:r>
              <a:rPr lang="it-IT" sz="2800" b="1" dirty="0" err="1" smtClean="0">
                <a:latin typeface="+mj-lt"/>
                <a:ea typeface="+mj-ea"/>
                <a:cs typeface="+mj-cs"/>
              </a:rPr>
              <a:t>OUR</a:t>
            </a:r>
            <a:r>
              <a:rPr lang="it-IT" sz="2800" b="1" dirty="0" smtClean="0">
                <a:latin typeface="+mj-lt"/>
                <a:ea typeface="+mj-ea"/>
                <a:cs typeface="+mj-cs"/>
              </a:rPr>
              <a:t> TRUST </a:t>
            </a:r>
            <a:r>
              <a:rPr lang="it-IT" sz="2800" b="1" dirty="0" err="1" smtClean="0">
                <a:latin typeface="+mj-lt"/>
                <a:ea typeface="+mj-ea"/>
                <a:cs typeface="+mj-cs"/>
              </a:rPr>
              <a:t>SURVEY</a:t>
            </a:r>
            <a:endParaRPr lang="it-IT" sz="2800" b="1" dirty="0" smtClean="0">
              <a:latin typeface="+mj-lt"/>
              <a:ea typeface="+mj-ea"/>
              <a:cs typeface="+mj-cs"/>
            </a:endParaRPr>
          </a:p>
          <a:p>
            <a:r>
              <a:rPr lang="it-IT" sz="2800" b="1" dirty="0" err="1" smtClean="0">
                <a:latin typeface="+mj-lt"/>
                <a:ea typeface="+mj-ea"/>
                <a:cs typeface="+mj-cs"/>
              </a:rPr>
              <a:t>Responses</a:t>
            </a:r>
            <a:r>
              <a:rPr lang="it-IT" sz="2800" b="1" dirty="0" smtClean="0">
                <a:latin typeface="+mj-lt"/>
                <a:ea typeface="+mj-ea"/>
                <a:cs typeface="+mj-cs"/>
              </a:rPr>
              <a:t>:             	1,007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olo 1"/>
          <p:cNvSpPr>
            <a:spLocks noGrp="1"/>
          </p:cNvSpPr>
          <p:nvPr>
            <p:ph type="title"/>
          </p:nvPr>
        </p:nvSpPr>
        <p:spPr>
          <a:xfrm>
            <a:off x="357158" y="571480"/>
            <a:ext cx="8358246" cy="928686"/>
          </a:xfrm>
        </p:spPr>
        <p:txBody>
          <a:bodyPr/>
          <a:lstStyle/>
          <a:p>
            <a:pPr eaLnBrk="1" hangingPunct="1"/>
            <a:r>
              <a:rPr lang="it-IT" sz="4000" dirty="0" err="1" smtClean="0">
                <a:solidFill>
                  <a:srgbClr val="0000FF"/>
                </a:solidFill>
              </a:rPr>
              <a:t>Hypotheses</a:t>
            </a:r>
            <a:r>
              <a:rPr lang="it-IT" sz="4000" dirty="0" smtClean="0">
                <a:solidFill>
                  <a:srgbClr val="0000FF"/>
                </a:solidFill>
              </a:rPr>
              <a:t>:  The Core </a:t>
            </a:r>
          </a:p>
        </p:txBody>
      </p:sp>
      <p:sp>
        <p:nvSpPr>
          <p:cNvPr id="8196" name="Segnaposto contenuto 2"/>
          <p:cNvSpPr>
            <a:spLocks noGrp="1"/>
          </p:cNvSpPr>
          <p:nvPr>
            <p:ph idx="1"/>
          </p:nvPr>
        </p:nvSpPr>
        <p:spPr>
          <a:xfrm>
            <a:off x="428596" y="1285860"/>
            <a:ext cx="8072465" cy="2357454"/>
          </a:xfrm>
        </p:spPr>
        <p:txBody>
          <a:bodyPr/>
          <a:lstStyle/>
          <a:p>
            <a:pPr algn="ctr" eaLnBrk="1" hangingPunct="1">
              <a:buFont typeface="Arial" charset="0"/>
              <a:buNone/>
            </a:pPr>
            <a:endParaRPr lang="it-IT" sz="1050" dirty="0" smtClean="0"/>
          </a:p>
          <a:p>
            <a:pPr algn="ctr" eaLnBrk="1" hangingPunct="1">
              <a:buFont typeface="Arial" charset="0"/>
              <a:buNone/>
            </a:pPr>
            <a:r>
              <a:rPr lang="it-IT" dirty="0" smtClean="0"/>
              <a:t>To explore interpersonal </a:t>
            </a:r>
          </a:p>
          <a:p>
            <a:pPr algn="ctr" eaLnBrk="1" hangingPunct="1">
              <a:buFont typeface="Arial" charset="0"/>
              <a:buNone/>
            </a:pPr>
            <a:r>
              <a:rPr lang="it-IT" dirty="0" smtClean="0"/>
              <a:t>rather than </a:t>
            </a:r>
          </a:p>
          <a:p>
            <a:pPr algn="ctr" eaLnBrk="1" hangingPunct="1">
              <a:buFont typeface="Arial" charset="0"/>
              <a:buNone/>
            </a:pPr>
            <a:r>
              <a:rPr lang="it-IT" dirty="0" smtClean="0"/>
              <a:t>institutional trust </a:t>
            </a:r>
          </a:p>
        </p:txBody>
      </p:sp>
      <p:pic>
        <p:nvPicPr>
          <p:cNvPr id="8199" name="Picture 7" descr="C:\Documents and Settings\Utente\Documenti\Training\Pics for training\what_is_ie.jpg"/>
          <p:cNvPicPr>
            <a:picLocks noChangeAspect="1" noChangeArrowheads="1"/>
          </p:cNvPicPr>
          <p:nvPr/>
        </p:nvPicPr>
        <p:blipFill>
          <a:blip r:embed="rId2"/>
          <a:srcRect/>
          <a:stretch>
            <a:fillRect/>
          </a:stretch>
        </p:blipFill>
        <p:spPr bwMode="auto">
          <a:xfrm>
            <a:off x="2143108" y="3429000"/>
            <a:ext cx="4677142" cy="312472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a:xfrm>
            <a:off x="428596" y="-14290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it-IT" sz="2800" b="1" dirty="0" err="1" smtClean="0">
                <a:solidFill>
                  <a:schemeClr val="bg1"/>
                </a:solidFill>
              </a:rPr>
              <a:t>Hypotheses</a:t>
            </a:r>
            <a:r>
              <a:rPr lang="it-IT" sz="2800" b="1" dirty="0" smtClean="0">
                <a:solidFill>
                  <a:schemeClr val="bg1"/>
                </a:solidFill>
              </a:rPr>
              <a:t>: Trust </a:t>
            </a:r>
            <a:r>
              <a:rPr lang="it-IT" sz="2800" b="1" dirty="0" err="1" smtClean="0">
                <a:solidFill>
                  <a:schemeClr val="bg1"/>
                </a:solidFill>
              </a:rPr>
              <a:t>Across</a:t>
            </a:r>
            <a:r>
              <a:rPr lang="it-IT" sz="2800" b="1" dirty="0" smtClean="0">
                <a:solidFill>
                  <a:schemeClr val="bg1"/>
                </a:solidFill>
              </a:rPr>
              <a:t> </a:t>
            </a:r>
            <a:r>
              <a:rPr lang="it-IT" sz="2800" b="1" dirty="0" err="1" smtClean="0">
                <a:solidFill>
                  <a:schemeClr val="bg1"/>
                </a:solidFill>
              </a:rPr>
              <a:t>Cultures</a:t>
            </a:r>
            <a:r>
              <a:rPr lang="it-IT" sz="2800" b="1" dirty="0" smtClean="0">
                <a:solidFill>
                  <a:schemeClr val="bg1"/>
                </a:solidFill>
              </a:rPr>
              <a:t/>
            </a:r>
            <a:br>
              <a:rPr lang="it-IT" sz="2800" b="1" dirty="0" smtClean="0">
                <a:solidFill>
                  <a:schemeClr val="bg1"/>
                </a:solidFill>
              </a:rPr>
            </a:br>
            <a:r>
              <a:rPr lang="it-IT" sz="2800" b="1" dirty="0" smtClean="0">
                <a:solidFill>
                  <a:schemeClr val="bg1"/>
                </a:solidFill>
              </a:rPr>
              <a:t>and Gender  </a:t>
            </a:r>
          </a:p>
        </p:txBody>
      </p:sp>
      <p:sp>
        <p:nvSpPr>
          <p:cNvPr id="7171" name="Segnaposto contenuto 2"/>
          <p:cNvSpPr>
            <a:spLocks noGrp="1"/>
          </p:cNvSpPr>
          <p:nvPr>
            <p:ph idx="1"/>
          </p:nvPr>
        </p:nvSpPr>
        <p:spPr>
          <a:xfrm>
            <a:off x="571472" y="1357298"/>
            <a:ext cx="8215370" cy="4572032"/>
          </a:xfrm>
        </p:spPr>
        <p:txBody>
          <a:bodyPr/>
          <a:lstStyle/>
          <a:p>
            <a:pPr marL="542925" indent="-542925" algn="ctr" eaLnBrk="1" hangingPunct="1">
              <a:buClr>
                <a:srgbClr val="0000FF"/>
              </a:buClr>
              <a:buNone/>
            </a:pPr>
            <a:r>
              <a:rPr lang="it-IT" sz="2800" b="1" dirty="0" smtClean="0">
                <a:solidFill>
                  <a:srgbClr val="0070C0"/>
                </a:solidFill>
              </a:rPr>
              <a:t>Disposition to trust</a:t>
            </a:r>
          </a:p>
          <a:p>
            <a:pPr marL="712788" indent="-449263" eaLnBrk="1" hangingPunct="1">
              <a:buClr>
                <a:srgbClr val="0000FF"/>
              </a:buClr>
              <a:buSzPct val="50000"/>
              <a:buFont typeface="Wingdings" pitchFamily="2" charset="2"/>
              <a:buChar char="Ø"/>
            </a:pPr>
            <a:r>
              <a:rPr lang="it-IT" sz="2800" dirty="0" smtClean="0"/>
              <a:t>Italian lower </a:t>
            </a:r>
            <a:r>
              <a:rPr lang="it-IT" sz="2800" dirty="0" err="1" smtClean="0"/>
              <a:t>than</a:t>
            </a:r>
            <a:r>
              <a:rPr lang="it-IT" sz="2800" dirty="0" smtClean="0"/>
              <a:t> UK &amp; US</a:t>
            </a:r>
          </a:p>
          <a:p>
            <a:pPr marL="712788" indent="-449263" eaLnBrk="1" hangingPunct="1">
              <a:buClr>
                <a:srgbClr val="0000FF"/>
              </a:buClr>
              <a:buSzPct val="50000"/>
              <a:buNone/>
            </a:pPr>
            <a:endParaRPr lang="it-IT" sz="2800" dirty="0" smtClean="0"/>
          </a:p>
          <a:p>
            <a:pPr marL="712788" indent="-449263" eaLnBrk="1" hangingPunct="1">
              <a:buClr>
                <a:srgbClr val="0000FF"/>
              </a:buClr>
              <a:buSzPct val="50000"/>
              <a:buFont typeface="Wingdings" pitchFamily="2" charset="2"/>
              <a:buChar char="Ø"/>
            </a:pPr>
            <a:r>
              <a:rPr lang="it-IT" sz="2800" dirty="0" smtClean="0"/>
              <a:t>Netherlands relatively high compared </a:t>
            </a:r>
            <a:r>
              <a:rPr lang="it-IT" sz="2800" dirty="0" err="1" smtClean="0"/>
              <a:t>to</a:t>
            </a:r>
            <a:r>
              <a:rPr lang="it-IT" sz="2800" dirty="0" smtClean="0"/>
              <a:t> Italy</a:t>
            </a:r>
          </a:p>
          <a:p>
            <a:pPr marL="712788" indent="-449263" eaLnBrk="1" hangingPunct="1">
              <a:buClr>
                <a:srgbClr val="0000FF"/>
              </a:buClr>
              <a:buSzPct val="50000"/>
              <a:buFont typeface="Wingdings" pitchFamily="2" charset="2"/>
              <a:buChar char="Ø"/>
            </a:pPr>
            <a:endParaRPr lang="it-IT" sz="2800" dirty="0" smtClean="0"/>
          </a:p>
          <a:p>
            <a:pPr marL="712788" indent="-449263" eaLnBrk="1" hangingPunct="1">
              <a:buClr>
                <a:srgbClr val="0000FF"/>
              </a:buClr>
              <a:buSzPct val="50000"/>
              <a:buFont typeface="Wingdings" pitchFamily="2" charset="2"/>
              <a:buChar char="Ø"/>
            </a:pPr>
            <a:r>
              <a:rPr lang="it-IT" sz="2800" dirty="0" smtClean="0"/>
              <a:t> Women </a:t>
            </a:r>
            <a:r>
              <a:rPr lang="it-IT" sz="2800" dirty="0" err="1" smtClean="0"/>
              <a:t>higher</a:t>
            </a:r>
            <a:r>
              <a:rPr lang="it-IT" sz="2800" dirty="0" smtClean="0"/>
              <a:t> </a:t>
            </a:r>
            <a:r>
              <a:rPr lang="it-IT" sz="2800" dirty="0" err="1" smtClean="0"/>
              <a:t>than</a:t>
            </a:r>
            <a:r>
              <a:rPr lang="it-IT" sz="2800" dirty="0" smtClean="0"/>
              <a:t> </a:t>
            </a:r>
            <a:r>
              <a:rPr lang="it-IT" sz="2800" dirty="0" err="1" smtClean="0"/>
              <a:t>men</a:t>
            </a:r>
            <a:r>
              <a:rPr lang="it-IT" sz="2800" dirty="0" smtClean="0"/>
              <a:t> </a:t>
            </a:r>
            <a:r>
              <a:rPr lang="it-IT" sz="2800" dirty="0" err="1" smtClean="0"/>
              <a:t>irrespective</a:t>
            </a:r>
            <a:r>
              <a:rPr lang="it-IT" sz="2800" dirty="0" smtClean="0"/>
              <a:t> </a:t>
            </a:r>
            <a:r>
              <a:rPr lang="it-IT" sz="2800" dirty="0" err="1" smtClean="0"/>
              <a:t>of</a:t>
            </a:r>
            <a:r>
              <a:rPr lang="it-IT" sz="2800" dirty="0" smtClean="0"/>
              <a:t> cultural background</a:t>
            </a:r>
          </a:p>
          <a:p>
            <a:pPr marL="712788" indent="-449263" eaLnBrk="1" hangingPunct="1">
              <a:buClr>
                <a:srgbClr val="0000FF"/>
              </a:buClr>
              <a:buSzPct val="50000"/>
              <a:buFont typeface="Wingdings" pitchFamily="2" charset="2"/>
              <a:buChar char="Ø"/>
            </a:pPr>
            <a:endParaRPr lang="it-IT" sz="2400" dirty="0" smtClean="0"/>
          </a:p>
        </p:txBody>
      </p:sp>
      <p:pic>
        <p:nvPicPr>
          <p:cNvPr id="4097" name="Picture 1"/>
          <p:cNvPicPr>
            <a:picLocks noChangeAspect="1" noChangeArrowheads="1"/>
          </p:cNvPicPr>
          <p:nvPr/>
        </p:nvPicPr>
        <p:blipFill>
          <a:blip r:embed="rId2"/>
          <a:srcRect/>
          <a:stretch>
            <a:fillRect/>
          </a:stretch>
        </p:blipFill>
        <p:spPr bwMode="auto">
          <a:xfrm>
            <a:off x="7072330" y="1285860"/>
            <a:ext cx="1285896" cy="1285896"/>
          </a:xfrm>
          <a:prstGeom prst="rect">
            <a:avLst/>
          </a:prstGeom>
          <a:noFill/>
          <a:ln w="9525">
            <a:noFill/>
            <a:miter lim="800000"/>
            <a:headEnd/>
            <a:tailEnd/>
          </a:ln>
          <a:effectLst/>
        </p:spPr>
      </p:pic>
      <p:pic>
        <p:nvPicPr>
          <p:cNvPr id="6" name="Picture 3"/>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7143768" y="4714884"/>
            <a:ext cx="1465198" cy="11430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472" y="0"/>
            <a:ext cx="8229600" cy="857271"/>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it-IT" sz="2800" b="1" dirty="0" smtClean="0">
                <a:solidFill>
                  <a:schemeClr val="bg1"/>
                </a:solidFill>
              </a:rPr>
              <a:t/>
            </a:r>
            <a:br>
              <a:rPr lang="it-IT" sz="2800" b="1" dirty="0" smtClean="0">
                <a:solidFill>
                  <a:schemeClr val="bg1"/>
                </a:solidFill>
              </a:rPr>
            </a:br>
            <a:r>
              <a:rPr lang="it-IT" sz="2800" b="1" dirty="0" smtClean="0">
                <a:solidFill>
                  <a:schemeClr val="bg1"/>
                </a:solidFill>
              </a:rPr>
              <a:t> </a:t>
            </a:r>
            <a:r>
              <a:rPr lang="it-IT" sz="2800" b="1" dirty="0" err="1" smtClean="0">
                <a:solidFill>
                  <a:schemeClr val="bg1"/>
                </a:solidFill>
              </a:rPr>
              <a:t>Responses</a:t>
            </a:r>
            <a:r>
              <a:rPr lang="it-IT" sz="2800" b="1" dirty="0" smtClean="0">
                <a:solidFill>
                  <a:schemeClr val="bg1"/>
                </a:solidFill>
              </a:rPr>
              <a:t> </a:t>
            </a:r>
            <a:br>
              <a:rPr lang="it-IT" sz="2800" b="1" dirty="0" smtClean="0">
                <a:solidFill>
                  <a:schemeClr val="bg1"/>
                </a:solidFill>
              </a:rPr>
            </a:br>
            <a:endParaRPr lang="en-GB" sz="2800" b="1" dirty="0" smtClean="0">
              <a:solidFill>
                <a:schemeClr val="bg1"/>
              </a:solidFill>
            </a:endParaRPr>
          </a:p>
        </p:txBody>
      </p:sp>
      <p:sp>
        <p:nvSpPr>
          <p:cNvPr id="3075" name="Text Placeholder 4"/>
          <p:cNvSpPr>
            <a:spLocks noGrp="1"/>
          </p:cNvSpPr>
          <p:nvPr>
            <p:ph idx="1"/>
          </p:nvPr>
        </p:nvSpPr>
        <p:spPr>
          <a:xfrm>
            <a:off x="1500188" y="1500173"/>
            <a:ext cx="7643812" cy="5357827"/>
          </a:xfrm>
        </p:spPr>
        <p:txBody>
          <a:bodyPr>
            <a:normAutofit fontScale="92500"/>
          </a:bodyPr>
          <a:lstStyle/>
          <a:p>
            <a:pPr marL="1874838" indent="185738">
              <a:buFont typeface="Arial" charset="0"/>
              <a:buNone/>
            </a:pPr>
            <a:r>
              <a:rPr lang="it-IT" b="1" dirty="0" smtClean="0">
                <a:solidFill>
                  <a:srgbClr val="FF66FF"/>
                </a:solidFill>
              </a:rPr>
              <a:t>US American    		182      </a:t>
            </a:r>
          </a:p>
          <a:p>
            <a:pPr marL="1874838" indent="185738">
              <a:lnSpc>
                <a:spcPct val="150000"/>
              </a:lnSpc>
              <a:buFont typeface="Arial" charset="0"/>
              <a:buNone/>
            </a:pPr>
            <a:r>
              <a:rPr lang="it-IT" b="1" dirty="0" err="1" smtClean="0">
                <a:solidFill>
                  <a:srgbClr val="FFC000"/>
                </a:solidFill>
              </a:rPr>
              <a:t>German</a:t>
            </a:r>
            <a:r>
              <a:rPr lang="it-IT" b="1" dirty="0" smtClean="0">
                <a:solidFill>
                  <a:srgbClr val="FFC000"/>
                </a:solidFill>
              </a:rPr>
              <a:t>	            	98  </a:t>
            </a:r>
          </a:p>
          <a:p>
            <a:pPr marL="1874838" indent="185738">
              <a:buFont typeface="Arial" charset="0"/>
              <a:buNone/>
            </a:pPr>
            <a:r>
              <a:rPr lang="it-IT" b="1" dirty="0" err="1" smtClean="0">
                <a:solidFill>
                  <a:srgbClr val="00B0F0"/>
                </a:solidFill>
              </a:rPr>
              <a:t>Italian</a:t>
            </a:r>
            <a:r>
              <a:rPr lang="it-IT" b="1" dirty="0" smtClean="0">
                <a:solidFill>
                  <a:srgbClr val="00B0F0"/>
                </a:solidFill>
              </a:rPr>
              <a:t>                   	93 </a:t>
            </a:r>
          </a:p>
          <a:p>
            <a:pPr marL="1874838" indent="185738">
              <a:lnSpc>
                <a:spcPct val="150000"/>
              </a:lnSpc>
              <a:buFont typeface="Arial" charset="0"/>
              <a:buNone/>
              <a:tabLst>
                <a:tab pos="5470525" algn="l"/>
                <a:tab pos="5564188" algn="l"/>
              </a:tabLst>
            </a:pPr>
            <a:r>
              <a:rPr lang="it-IT" b="1" dirty="0" err="1" smtClean="0">
                <a:solidFill>
                  <a:srgbClr val="00B050"/>
                </a:solidFill>
              </a:rPr>
              <a:t>British</a:t>
            </a:r>
            <a:r>
              <a:rPr lang="it-IT" b="1" dirty="0" smtClean="0">
                <a:solidFill>
                  <a:srgbClr val="00B050"/>
                </a:solidFill>
              </a:rPr>
              <a:t>   			69  </a:t>
            </a:r>
          </a:p>
          <a:p>
            <a:pPr marL="1874838" indent="185738">
              <a:lnSpc>
                <a:spcPct val="150000"/>
              </a:lnSpc>
              <a:buFont typeface="Arial" charset="0"/>
              <a:buNone/>
            </a:pPr>
            <a:r>
              <a:rPr lang="it-IT" b="1" dirty="0" err="1" smtClean="0">
                <a:solidFill>
                  <a:srgbClr val="0000FF"/>
                </a:solidFill>
              </a:rPr>
              <a:t>Dutch</a:t>
            </a:r>
            <a:r>
              <a:rPr lang="it-IT" b="1" dirty="0" smtClean="0">
                <a:solidFill>
                  <a:srgbClr val="0000FF"/>
                </a:solidFill>
              </a:rPr>
              <a:t>              		30 </a:t>
            </a:r>
          </a:p>
          <a:p>
            <a:pPr marL="1874838" indent="185738">
              <a:spcAft>
                <a:spcPts val="600"/>
              </a:spcAft>
              <a:buFont typeface="Arial" charset="0"/>
              <a:buNone/>
            </a:pPr>
            <a:r>
              <a:rPr lang="it-IT" b="1" dirty="0" err="1" smtClean="0">
                <a:solidFill>
                  <a:srgbClr val="FF0000"/>
                </a:solidFill>
              </a:rPr>
              <a:t>Chinese</a:t>
            </a:r>
            <a:r>
              <a:rPr lang="it-IT" b="1" dirty="0" smtClean="0">
                <a:solidFill>
                  <a:srgbClr val="FF0000"/>
                </a:solidFill>
              </a:rPr>
              <a:t>/Taiwanese	22</a:t>
            </a:r>
          </a:p>
          <a:p>
            <a:pPr marL="1874838" indent="185738">
              <a:spcAft>
                <a:spcPts val="600"/>
              </a:spcAft>
              <a:buFont typeface="Arial" charset="0"/>
              <a:buNone/>
            </a:pPr>
            <a:r>
              <a:rPr lang="it-IT" b="1" dirty="0" err="1" smtClean="0">
                <a:solidFill>
                  <a:srgbClr val="7030A0"/>
                </a:solidFill>
              </a:rPr>
              <a:t>Indian</a:t>
            </a:r>
            <a:r>
              <a:rPr lang="it-IT" b="1" dirty="0" smtClean="0">
                <a:solidFill>
                  <a:srgbClr val="7030A0"/>
                </a:solidFill>
              </a:rPr>
              <a:t>				17</a:t>
            </a:r>
            <a:r>
              <a:rPr lang="it-IT" b="1" dirty="0" smtClean="0"/>
              <a:t/>
            </a:r>
            <a:br>
              <a:rPr lang="it-IT" b="1" dirty="0" smtClean="0"/>
            </a:br>
            <a:endParaRPr lang="en-GB" dirty="0" smtClean="0"/>
          </a:p>
        </p:txBody>
      </p:sp>
      <p:pic>
        <p:nvPicPr>
          <p:cNvPr id="3076" name="Picture 2" descr="C:\Documents and Settings\Utente\Documenti\CLIPART\POWERPNT\USAB.WMF"/>
          <p:cNvPicPr>
            <a:picLocks noChangeAspect="1" noChangeArrowheads="1"/>
          </p:cNvPicPr>
          <p:nvPr/>
        </p:nvPicPr>
        <p:blipFill>
          <a:blip r:embed="rId2"/>
          <a:srcRect/>
          <a:stretch>
            <a:fillRect/>
          </a:stretch>
        </p:blipFill>
        <p:spPr bwMode="auto">
          <a:xfrm>
            <a:off x="1714500" y="1500188"/>
            <a:ext cx="692150" cy="428625"/>
          </a:xfrm>
          <a:prstGeom prst="rect">
            <a:avLst/>
          </a:prstGeom>
          <a:noFill/>
          <a:ln w="9525">
            <a:noFill/>
            <a:miter lim="800000"/>
            <a:headEnd/>
            <a:tailEnd/>
          </a:ln>
        </p:spPr>
      </p:pic>
      <p:pic>
        <p:nvPicPr>
          <p:cNvPr id="3077" name="Picture 12" descr="C:\Documents and Settings\Utente\Documenti\CLIPART\POWERPNT\GERMANIB.WMF"/>
          <p:cNvPicPr>
            <a:picLocks noChangeAspect="1" noChangeArrowheads="1"/>
          </p:cNvPicPr>
          <p:nvPr/>
        </p:nvPicPr>
        <p:blipFill>
          <a:blip r:embed="rId3"/>
          <a:srcRect/>
          <a:stretch>
            <a:fillRect/>
          </a:stretch>
        </p:blipFill>
        <p:spPr bwMode="auto">
          <a:xfrm>
            <a:off x="1714500" y="2143125"/>
            <a:ext cx="642938" cy="500063"/>
          </a:xfrm>
          <a:prstGeom prst="rect">
            <a:avLst/>
          </a:prstGeom>
          <a:noFill/>
          <a:ln w="9525">
            <a:noFill/>
            <a:miter lim="800000"/>
            <a:headEnd/>
            <a:tailEnd/>
          </a:ln>
        </p:spPr>
      </p:pic>
      <p:pic>
        <p:nvPicPr>
          <p:cNvPr id="3078" name="Picture 13" descr="C:\Documents and Settings\Utente\Documenti\CLIPART\POWERPNT\REGNUNIB.WMF"/>
          <p:cNvPicPr>
            <a:picLocks noChangeAspect="1" noChangeArrowheads="1"/>
          </p:cNvPicPr>
          <p:nvPr/>
        </p:nvPicPr>
        <p:blipFill>
          <a:blip r:embed="rId4"/>
          <a:srcRect/>
          <a:stretch>
            <a:fillRect/>
          </a:stretch>
        </p:blipFill>
        <p:spPr bwMode="auto">
          <a:xfrm>
            <a:off x="1714500" y="3571875"/>
            <a:ext cx="642938" cy="500063"/>
          </a:xfrm>
          <a:prstGeom prst="rect">
            <a:avLst/>
          </a:prstGeom>
          <a:noFill/>
          <a:ln w="9525">
            <a:noFill/>
            <a:miter lim="800000"/>
            <a:headEnd/>
            <a:tailEnd/>
          </a:ln>
        </p:spPr>
      </p:pic>
      <p:pic>
        <p:nvPicPr>
          <p:cNvPr id="3079" name="Picture 14" descr="C:\Documents and Settings\Utente\Documenti\CLIPART\POWERPNT\CINAB.WMF"/>
          <p:cNvPicPr>
            <a:picLocks noChangeAspect="1" noChangeArrowheads="1"/>
          </p:cNvPicPr>
          <p:nvPr/>
        </p:nvPicPr>
        <p:blipFill>
          <a:blip r:embed="rId5"/>
          <a:srcRect/>
          <a:stretch>
            <a:fillRect/>
          </a:stretch>
        </p:blipFill>
        <p:spPr bwMode="auto">
          <a:xfrm>
            <a:off x="1714500" y="5143500"/>
            <a:ext cx="638175" cy="428625"/>
          </a:xfrm>
          <a:prstGeom prst="rect">
            <a:avLst/>
          </a:prstGeom>
          <a:noFill/>
          <a:ln w="9525">
            <a:noFill/>
            <a:miter lim="800000"/>
            <a:headEnd/>
            <a:tailEnd/>
          </a:ln>
        </p:spPr>
      </p:pic>
      <p:pic>
        <p:nvPicPr>
          <p:cNvPr id="3080" name="Picture 15" descr="C:\Documents and Settings\Utente\Documenti\CLIPART\POWERPNT\TAIWANB.WMF"/>
          <p:cNvPicPr>
            <a:picLocks noChangeAspect="1" noChangeArrowheads="1"/>
          </p:cNvPicPr>
          <p:nvPr/>
        </p:nvPicPr>
        <p:blipFill>
          <a:blip r:embed="rId6"/>
          <a:srcRect/>
          <a:stretch>
            <a:fillRect/>
          </a:stretch>
        </p:blipFill>
        <p:spPr bwMode="auto">
          <a:xfrm>
            <a:off x="2428875" y="5143500"/>
            <a:ext cx="600075" cy="398463"/>
          </a:xfrm>
          <a:prstGeom prst="rect">
            <a:avLst/>
          </a:prstGeom>
          <a:noFill/>
          <a:ln w="9525">
            <a:noFill/>
            <a:miter lim="800000"/>
            <a:headEnd/>
            <a:tailEnd/>
          </a:ln>
        </p:spPr>
      </p:pic>
      <p:pic>
        <p:nvPicPr>
          <p:cNvPr id="3081" name="Picture 16"/>
          <p:cNvPicPr>
            <a:picLocks noChangeAspect="1" noChangeArrowheads="1"/>
          </p:cNvPicPr>
          <p:nvPr/>
        </p:nvPicPr>
        <p:blipFill>
          <a:blip r:embed="rId7"/>
          <a:srcRect/>
          <a:stretch>
            <a:fillRect/>
          </a:stretch>
        </p:blipFill>
        <p:spPr bwMode="auto">
          <a:xfrm>
            <a:off x="1714500" y="2857500"/>
            <a:ext cx="642938" cy="428625"/>
          </a:xfrm>
          <a:prstGeom prst="rect">
            <a:avLst/>
          </a:prstGeom>
          <a:noFill/>
          <a:ln w="9525">
            <a:noFill/>
            <a:miter lim="800000"/>
            <a:headEnd/>
            <a:tailEnd/>
          </a:ln>
        </p:spPr>
      </p:pic>
      <p:pic>
        <p:nvPicPr>
          <p:cNvPr id="3082" name="Picture 17"/>
          <p:cNvPicPr>
            <a:picLocks noChangeAspect="1" noChangeArrowheads="1"/>
          </p:cNvPicPr>
          <p:nvPr/>
        </p:nvPicPr>
        <p:blipFill>
          <a:blip r:embed="rId8"/>
          <a:srcRect/>
          <a:stretch>
            <a:fillRect/>
          </a:stretch>
        </p:blipFill>
        <p:spPr bwMode="auto">
          <a:xfrm>
            <a:off x="1714500" y="4357688"/>
            <a:ext cx="642938" cy="428625"/>
          </a:xfrm>
          <a:prstGeom prst="rect">
            <a:avLst/>
          </a:prstGeom>
          <a:noFill/>
          <a:ln w="9525">
            <a:noFill/>
            <a:miter lim="800000"/>
            <a:headEnd/>
            <a:tailEnd/>
          </a:ln>
        </p:spPr>
      </p:pic>
      <p:pic>
        <p:nvPicPr>
          <p:cNvPr id="19458" name="Picture 2" descr="http://www.mapsofindia.com/maps/india/india-flag.jpg"/>
          <p:cNvPicPr>
            <a:picLocks noChangeAspect="1" noChangeArrowheads="1"/>
          </p:cNvPicPr>
          <p:nvPr/>
        </p:nvPicPr>
        <p:blipFill>
          <a:blip r:embed="rId9" cstate="print"/>
          <a:srcRect/>
          <a:stretch>
            <a:fillRect/>
          </a:stretch>
        </p:blipFill>
        <p:spPr bwMode="auto">
          <a:xfrm>
            <a:off x="1714480" y="5715016"/>
            <a:ext cx="631972" cy="42225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7" name="Text Box 59"/>
          <p:cNvSpPr txBox="1">
            <a:spLocks noChangeArrowheads="1"/>
          </p:cNvSpPr>
          <p:nvPr/>
        </p:nvSpPr>
        <p:spPr bwMode="auto">
          <a:xfrm>
            <a:off x="519112" y="44450"/>
            <a:ext cx="7981977" cy="553998"/>
          </a:xfrm>
          <a:prstGeom prst="rect">
            <a:avLst/>
          </a:prstGeom>
          <a:noFill/>
          <a:ln w="9525">
            <a:noFill/>
            <a:miter lim="800000"/>
            <a:headEnd/>
            <a:tailEnd/>
          </a:ln>
          <a:effectLst/>
        </p:spPr>
        <p:txBody>
          <a:bodyPr wrap="square">
            <a:spAutoFit/>
          </a:bodyPr>
          <a:lstStyle/>
          <a:p>
            <a:pPr algn="ctr"/>
            <a:r>
              <a:rPr lang="it-IT" b="1" dirty="0"/>
              <a:t>TRUST DISPOSITION: </a:t>
            </a:r>
          </a:p>
          <a:p>
            <a:endParaRPr lang="it-IT" sz="1200" b="1" dirty="0"/>
          </a:p>
        </p:txBody>
      </p:sp>
      <p:graphicFrame>
        <p:nvGraphicFramePr>
          <p:cNvPr id="9" name="Grafico 8"/>
          <p:cNvGraphicFramePr/>
          <p:nvPr/>
        </p:nvGraphicFramePr>
        <p:xfrm>
          <a:off x="-142908" y="571456"/>
          <a:ext cx="9072626" cy="6072254"/>
        </p:xfrm>
        <a:graphic>
          <a:graphicData uri="http://schemas.openxmlformats.org/drawingml/2006/chart">
            <c:chart xmlns:c="http://schemas.openxmlformats.org/drawingml/2006/chart" xmlns:r="http://schemas.openxmlformats.org/officeDocument/2006/relationships" r:id="rId2"/>
          </a:graphicData>
        </a:graphic>
      </p:graphicFrame>
      <p:grpSp>
        <p:nvGrpSpPr>
          <p:cNvPr id="19" name="Gruppo 18"/>
          <p:cNvGrpSpPr/>
          <p:nvPr/>
        </p:nvGrpSpPr>
        <p:grpSpPr>
          <a:xfrm>
            <a:off x="4569618" y="1070752"/>
            <a:ext cx="3717158" cy="3858446"/>
            <a:chOff x="4429124" y="714356"/>
            <a:chExt cx="3717158" cy="3858446"/>
          </a:xfrm>
        </p:grpSpPr>
        <p:cxnSp>
          <p:nvCxnSpPr>
            <p:cNvPr id="11" name="Connettore 1 10"/>
            <p:cNvCxnSpPr/>
            <p:nvPr/>
          </p:nvCxnSpPr>
          <p:spPr>
            <a:xfrm rot="5400000">
              <a:off x="2501092" y="2643182"/>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rot="5400000">
              <a:off x="3143239" y="2642389"/>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rot="5400000">
              <a:off x="5000627" y="2642388"/>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rot="5400000">
              <a:off x="3787770" y="2642389"/>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rot="5400000">
              <a:off x="4359274" y="2642389"/>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rot="5400000">
              <a:off x="5643570" y="2642388"/>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rot="5400000">
              <a:off x="6216662" y="2642388"/>
              <a:ext cx="3857652" cy="1588"/>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title"/>
          </p:nvPr>
        </p:nvSpPr>
        <p:spPr>
          <a:xfrm>
            <a:off x="428596" y="-24"/>
            <a:ext cx="8229600" cy="1143000"/>
          </a:xfrm>
        </p:spPr>
        <p:txBody>
          <a:bodyPr>
            <a:normAutofit/>
          </a:bodyPr>
          <a:lstStyle/>
          <a:p>
            <a:r>
              <a:rPr lang="en-US" sz="2400" dirty="0" smtClean="0">
                <a:solidFill>
                  <a:schemeClr val="bg1"/>
                </a:solidFill>
                <a:latin typeface="Arial Black" pitchFamily="34" charset="0"/>
              </a:rPr>
              <a:t>Overall trust disposition ratings based on an aggregate  of responses to all 8 items </a:t>
            </a:r>
            <a:r>
              <a:rPr lang="en-US" sz="1600" i="1" dirty="0" smtClean="0">
                <a:solidFill>
                  <a:schemeClr val="bg1"/>
                </a:solidFill>
                <a:latin typeface="Arial Black" pitchFamily="34" charset="0"/>
              </a:rPr>
              <a:t/>
            </a:r>
            <a:br>
              <a:rPr lang="en-US" sz="1600" i="1" dirty="0" smtClean="0">
                <a:solidFill>
                  <a:schemeClr val="bg1"/>
                </a:solidFill>
                <a:latin typeface="Arial Black" pitchFamily="34" charset="0"/>
              </a:rPr>
            </a:br>
            <a:endParaRPr lang="it-IT" sz="1600" dirty="0">
              <a:solidFill>
                <a:srgbClr val="C00000"/>
              </a:solidFill>
              <a:latin typeface="Arial Black" pitchFamily="34" charset="0"/>
            </a:endParaRPr>
          </a:p>
        </p:txBody>
      </p:sp>
      <p:graphicFrame>
        <p:nvGraphicFramePr>
          <p:cNvPr id="6" name="Grafico 5"/>
          <p:cNvGraphicFramePr/>
          <p:nvPr/>
        </p:nvGraphicFramePr>
        <p:xfrm>
          <a:off x="428596" y="857232"/>
          <a:ext cx="8501122" cy="5643602"/>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2" descr="C:\Documents and Settings\Utente\Documenti\CLIPART\POWERPNT\USAB.WMF"/>
          <p:cNvPicPr>
            <a:picLocks noChangeAspect="1" noChangeArrowheads="1"/>
          </p:cNvPicPr>
          <p:nvPr/>
        </p:nvPicPr>
        <p:blipFill>
          <a:blip r:embed="rId3"/>
          <a:srcRect/>
          <a:stretch>
            <a:fillRect/>
          </a:stretch>
        </p:blipFill>
        <p:spPr bwMode="auto">
          <a:xfrm>
            <a:off x="5500694" y="2357430"/>
            <a:ext cx="692150" cy="428625"/>
          </a:xfrm>
          <a:prstGeom prst="rect">
            <a:avLst/>
          </a:prstGeom>
          <a:noFill/>
          <a:ln w="9525">
            <a:noFill/>
            <a:miter lim="800000"/>
            <a:headEnd/>
            <a:tailEnd/>
          </a:ln>
        </p:spPr>
      </p:pic>
      <p:pic>
        <p:nvPicPr>
          <p:cNvPr id="5" name="Picture 12" descr="C:\Documents and Settings\Utente\Documenti\CLIPART\POWERPNT\GERMANIB.WMF"/>
          <p:cNvPicPr>
            <a:picLocks noChangeAspect="1" noChangeArrowheads="1"/>
          </p:cNvPicPr>
          <p:nvPr/>
        </p:nvPicPr>
        <p:blipFill>
          <a:blip r:embed="rId4"/>
          <a:srcRect/>
          <a:stretch>
            <a:fillRect/>
          </a:stretch>
        </p:blipFill>
        <p:spPr bwMode="auto">
          <a:xfrm>
            <a:off x="4500562" y="2428868"/>
            <a:ext cx="642938" cy="500063"/>
          </a:xfrm>
          <a:prstGeom prst="rect">
            <a:avLst/>
          </a:prstGeom>
          <a:noFill/>
          <a:ln w="9525">
            <a:noFill/>
            <a:miter lim="800000"/>
            <a:headEnd/>
            <a:tailEnd/>
          </a:ln>
        </p:spPr>
      </p:pic>
      <p:pic>
        <p:nvPicPr>
          <p:cNvPr id="7" name="Picture 16"/>
          <p:cNvPicPr>
            <a:picLocks noChangeAspect="1" noChangeArrowheads="1"/>
          </p:cNvPicPr>
          <p:nvPr/>
        </p:nvPicPr>
        <p:blipFill>
          <a:blip r:embed="rId5"/>
          <a:srcRect/>
          <a:stretch>
            <a:fillRect/>
          </a:stretch>
        </p:blipFill>
        <p:spPr bwMode="auto">
          <a:xfrm>
            <a:off x="6572264" y="4214818"/>
            <a:ext cx="642938" cy="428625"/>
          </a:xfrm>
          <a:prstGeom prst="rect">
            <a:avLst/>
          </a:prstGeom>
          <a:noFill/>
          <a:ln w="9525">
            <a:noFill/>
            <a:miter lim="800000"/>
            <a:headEnd/>
            <a:tailEnd/>
          </a:ln>
        </p:spPr>
      </p:pic>
      <p:pic>
        <p:nvPicPr>
          <p:cNvPr id="8" name="Picture 13" descr="C:\Documents and Settings\Utente\Documenti\CLIPART\POWERPNT\REGNUNIB.WMF"/>
          <p:cNvPicPr>
            <a:picLocks noChangeAspect="1" noChangeArrowheads="1"/>
          </p:cNvPicPr>
          <p:nvPr/>
        </p:nvPicPr>
        <p:blipFill>
          <a:blip r:embed="rId6"/>
          <a:srcRect/>
          <a:stretch>
            <a:fillRect/>
          </a:stretch>
        </p:blipFill>
        <p:spPr bwMode="auto">
          <a:xfrm>
            <a:off x="3500430" y="1071546"/>
            <a:ext cx="642938" cy="500063"/>
          </a:xfrm>
          <a:prstGeom prst="rect">
            <a:avLst/>
          </a:prstGeom>
          <a:noFill/>
          <a:ln w="9525">
            <a:noFill/>
            <a:miter lim="800000"/>
            <a:headEnd/>
            <a:tailEnd/>
          </a:ln>
        </p:spPr>
      </p:pic>
      <p:pic>
        <p:nvPicPr>
          <p:cNvPr id="9" name="Picture 17"/>
          <p:cNvPicPr>
            <a:picLocks noChangeAspect="1" noChangeArrowheads="1"/>
          </p:cNvPicPr>
          <p:nvPr/>
        </p:nvPicPr>
        <p:blipFill>
          <a:blip r:embed="rId7"/>
          <a:srcRect/>
          <a:stretch>
            <a:fillRect/>
          </a:stretch>
        </p:blipFill>
        <p:spPr bwMode="auto">
          <a:xfrm>
            <a:off x="2428860" y="1214422"/>
            <a:ext cx="642938" cy="428625"/>
          </a:xfrm>
          <a:prstGeom prst="rect">
            <a:avLst/>
          </a:prstGeom>
          <a:noFill/>
          <a:ln w="9525">
            <a:noFill/>
            <a:miter lim="800000"/>
            <a:headEnd/>
            <a:tailEnd/>
          </a:ln>
        </p:spPr>
      </p:pic>
      <p:pic>
        <p:nvPicPr>
          <p:cNvPr id="10" name="Picture 14" descr="C:\Documents and Settings\Utente\Documenti\CLIPART\POWERPNT\CINAB.WMF"/>
          <p:cNvPicPr>
            <a:picLocks noChangeAspect="1" noChangeArrowheads="1"/>
          </p:cNvPicPr>
          <p:nvPr/>
        </p:nvPicPr>
        <p:blipFill>
          <a:blip r:embed="rId8"/>
          <a:srcRect/>
          <a:stretch>
            <a:fillRect/>
          </a:stretch>
        </p:blipFill>
        <p:spPr bwMode="auto">
          <a:xfrm>
            <a:off x="785786" y="1928802"/>
            <a:ext cx="638175" cy="428625"/>
          </a:xfrm>
          <a:prstGeom prst="rect">
            <a:avLst/>
          </a:prstGeom>
          <a:noFill/>
          <a:ln w="9525">
            <a:noFill/>
            <a:miter lim="800000"/>
            <a:headEnd/>
            <a:tailEnd/>
          </a:ln>
        </p:spPr>
      </p:pic>
      <p:pic>
        <p:nvPicPr>
          <p:cNvPr id="11" name="Picture 15" descr="C:\Documents and Settings\Utente\Documenti\CLIPART\POWERPNT\TAIWANB.WMF"/>
          <p:cNvPicPr>
            <a:picLocks noChangeAspect="1" noChangeArrowheads="1"/>
          </p:cNvPicPr>
          <p:nvPr/>
        </p:nvPicPr>
        <p:blipFill>
          <a:blip r:embed="rId9"/>
          <a:srcRect/>
          <a:stretch>
            <a:fillRect/>
          </a:stretch>
        </p:blipFill>
        <p:spPr bwMode="auto">
          <a:xfrm>
            <a:off x="1500166" y="1928802"/>
            <a:ext cx="600075" cy="398463"/>
          </a:xfrm>
          <a:prstGeom prst="rect">
            <a:avLst/>
          </a:prstGeom>
          <a:noFill/>
          <a:ln w="9525">
            <a:noFill/>
            <a:miter lim="800000"/>
            <a:headEnd/>
            <a:tailEnd/>
          </a:ln>
        </p:spPr>
      </p:pic>
      <p:pic>
        <p:nvPicPr>
          <p:cNvPr id="12" name="Picture 2" descr="http://www.mapsofindia.com/maps/india/india-flag.jpg"/>
          <p:cNvPicPr>
            <a:picLocks noChangeAspect="1" noChangeArrowheads="1"/>
          </p:cNvPicPr>
          <p:nvPr/>
        </p:nvPicPr>
        <p:blipFill>
          <a:blip r:embed="rId10" cstate="print"/>
          <a:srcRect/>
          <a:stretch>
            <a:fillRect/>
          </a:stretch>
        </p:blipFill>
        <p:spPr bwMode="auto">
          <a:xfrm>
            <a:off x="7572396" y="3429000"/>
            <a:ext cx="631972" cy="42225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title"/>
          </p:nvPr>
        </p:nvSpPr>
        <p:spPr>
          <a:xfrm>
            <a:off x="428596" y="71422"/>
            <a:ext cx="8229600" cy="1143000"/>
          </a:xfrm>
        </p:spPr>
        <p:txBody>
          <a:bodyPr>
            <a:normAutofit fontScale="90000"/>
          </a:bodyPr>
          <a:lstStyle/>
          <a:p>
            <a:r>
              <a:rPr lang="en-US" sz="1600" i="1" dirty="0">
                <a:solidFill>
                  <a:schemeClr val="bg1"/>
                </a:solidFill>
                <a:latin typeface="Arial Black" pitchFamily="34" charset="0"/>
              </a:rPr>
              <a:t>“In my experience, outsiders remain strangers unless they are integrated into our group. We are friendly but careful with outsiders until they can be trusted personally. This takes time so we invest in getting to know people personally</a:t>
            </a:r>
            <a:r>
              <a:rPr lang="en-US" sz="1600" i="1" dirty="0" smtClean="0">
                <a:solidFill>
                  <a:schemeClr val="bg1"/>
                </a:solidFill>
                <a:latin typeface="Arial Black" pitchFamily="34" charset="0"/>
              </a:rPr>
              <a:t>.”</a:t>
            </a:r>
            <a:br>
              <a:rPr lang="en-US" sz="1600" i="1" dirty="0" smtClean="0">
                <a:solidFill>
                  <a:schemeClr val="bg1"/>
                </a:solidFill>
                <a:latin typeface="Arial Black" pitchFamily="34" charset="0"/>
              </a:rPr>
            </a:br>
            <a:r>
              <a:rPr lang="en-US" sz="1600" dirty="0" smtClean="0">
                <a:latin typeface="Arial Black" pitchFamily="34" charset="0"/>
              </a:rPr>
              <a:t/>
            </a:r>
            <a:br>
              <a:rPr lang="en-US" sz="1600" dirty="0" smtClean="0">
                <a:latin typeface="Arial Black" pitchFamily="34" charset="0"/>
              </a:rPr>
            </a:br>
            <a:r>
              <a:rPr lang="en-US" sz="1600" dirty="0" smtClean="0">
                <a:solidFill>
                  <a:srgbClr val="C00000"/>
                </a:solidFill>
                <a:latin typeface="Arial Black" pitchFamily="34" charset="0"/>
              </a:rPr>
              <a:t>Degree of agreement with this statement</a:t>
            </a:r>
            <a:endParaRPr lang="it-IT" sz="1600" dirty="0">
              <a:solidFill>
                <a:srgbClr val="C00000"/>
              </a:solidFill>
              <a:latin typeface="Arial Black" pitchFamily="34" charset="0"/>
            </a:endParaRPr>
          </a:p>
        </p:txBody>
      </p:sp>
      <p:graphicFrame>
        <p:nvGraphicFramePr>
          <p:cNvPr id="6" name="Grafico 5"/>
          <p:cNvGraphicFramePr/>
          <p:nvPr/>
        </p:nvGraphicFramePr>
        <p:xfrm>
          <a:off x="285720" y="1500174"/>
          <a:ext cx="8501122" cy="500066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4" descr="C:\Documents and Settings\Utente\Documenti\CLIPART\POWERPNT\CINAB.WMF"/>
          <p:cNvPicPr>
            <a:picLocks noChangeAspect="1" noChangeArrowheads="1"/>
          </p:cNvPicPr>
          <p:nvPr/>
        </p:nvPicPr>
        <p:blipFill>
          <a:blip r:embed="rId3"/>
          <a:srcRect/>
          <a:stretch>
            <a:fillRect/>
          </a:stretch>
        </p:blipFill>
        <p:spPr bwMode="auto">
          <a:xfrm>
            <a:off x="785786" y="1928802"/>
            <a:ext cx="638175" cy="428625"/>
          </a:xfrm>
          <a:prstGeom prst="rect">
            <a:avLst/>
          </a:prstGeom>
          <a:noFill/>
          <a:ln w="9525">
            <a:noFill/>
            <a:miter lim="800000"/>
            <a:headEnd/>
            <a:tailEnd/>
          </a:ln>
        </p:spPr>
      </p:pic>
      <p:pic>
        <p:nvPicPr>
          <p:cNvPr id="8" name="Picture 15" descr="C:\Documents and Settings\Utente\Documenti\CLIPART\POWERPNT\TAIWANB.WMF"/>
          <p:cNvPicPr>
            <a:picLocks noChangeAspect="1" noChangeArrowheads="1"/>
          </p:cNvPicPr>
          <p:nvPr/>
        </p:nvPicPr>
        <p:blipFill>
          <a:blip r:embed="rId4"/>
          <a:srcRect/>
          <a:stretch>
            <a:fillRect/>
          </a:stretch>
        </p:blipFill>
        <p:spPr bwMode="auto">
          <a:xfrm>
            <a:off x="1500166" y="1928802"/>
            <a:ext cx="600075" cy="398463"/>
          </a:xfrm>
          <a:prstGeom prst="rect">
            <a:avLst/>
          </a:prstGeom>
          <a:noFill/>
          <a:ln w="9525">
            <a:noFill/>
            <a:miter lim="800000"/>
            <a:headEnd/>
            <a:tailEnd/>
          </a:ln>
        </p:spPr>
      </p:pic>
      <p:pic>
        <p:nvPicPr>
          <p:cNvPr id="9" name="Picture 17"/>
          <p:cNvPicPr>
            <a:picLocks noChangeAspect="1" noChangeArrowheads="1"/>
          </p:cNvPicPr>
          <p:nvPr/>
        </p:nvPicPr>
        <p:blipFill>
          <a:blip r:embed="rId5"/>
          <a:srcRect/>
          <a:stretch>
            <a:fillRect/>
          </a:stretch>
        </p:blipFill>
        <p:spPr bwMode="auto">
          <a:xfrm>
            <a:off x="2357422" y="5357826"/>
            <a:ext cx="642938" cy="428625"/>
          </a:xfrm>
          <a:prstGeom prst="rect">
            <a:avLst/>
          </a:prstGeom>
          <a:noFill/>
          <a:ln w="9525">
            <a:noFill/>
            <a:miter lim="800000"/>
            <a:headEnd/>
            <a:tailEnd/>
          </a:ln>
        </p:spPr>
      </p:pic>
      <p:pic>
        <p:nvPicPr>
          <p:cNvPr id="10" name="Picture 13" descr="C:\Documents and Settings\Utente\Documenti\CLIPART\POWERPNT\REGNUNIB.WMF"/>
          <p:cNvPicPr>
            <a:picLocks noChangeAspect="1" noChangeArrowheads="1"/>
          </p:cNvPicPr>
          <p:nvPr/>
        </p:nvPicPr>
        <p:blipFill>
          <a:blip r:embed="rId6"/>
          <a:srcRect/>
          <a:stretch>
            <a:fillRect/>
          </a:stretch>
        </p:blipFill>
        <p:spPr bwMode="auto">
          <a:xfrm>
            <a:off x="3286116" y="4357694"/>
            <a:ext cx="642938" cy="500063"/>
          </a:xfrm>
          <a:prstGeom prst="rect">
            <a:avLst/>
          </a:prstGeom>
          <a:noFill/>
          <a:ln w="9525">
            <a:noFill/>
            <a:miter lim="800000"/>
            <a:headEnd/>
            <a:tailEnd/>
          </a:ln>
        </p:spPr>
      </p:pic>
      <p:pic>
        <p:nvPicPr>
          <p:cNvPr id="11" name="Picture 12" descr="C:\Documents and Settings\Utente\Documenti\CLIPART\POWERPNT\GERMANIB.WMF"/>
          <p:cNvPicPr>
            <a:picLocks noChangeAspect="1" noChangeArrowheads="1"/>
          </p:cNvPicPr>
          <p:nvPr/>
        </p:nvPicPr>
        <p:blipFill>
          <a:blip r:embed="rId7"/>
          <a:srcRect/>
          <a:stretch>
            <a:fillRect/>
          </a:stretch>
        </p:blipFill>
        <p:spPr bwMode="auto">
          <a:xfrm>
            <a:off x="4429124" y="3357562"/>
            <a:ext cx="642938" cy="500063"/>
          </a:xfrm>
          <a:prstGeom prst="rect">
            <a:avLst/>
          </a:prstGeom>
          <a:noFill/>
          <a:ln w="9525">
            <a:noFill/>
            <a:miter lim="800000"/>
            <a:headEnd/>
            <a:tailEnd/>
          </a:ln>
        </p:spPr>
      </p:pic>
      <p:pic>
        <p:nvPicPr>
          <p:cNvPr id="12" name="Picture 2" descr="C:\Documents and Settings\Utente\Documenti\CLIPART\POWERPNT\USAB.WMF"/>
          <p:cNvPicPr>
            <a:picLocks noChangeAspect="1" noChangeArrowheads="1"/>
          </p:cNvPicPr>
          <p:nvPr/>
        </p:nvPicPr>
        <p:blipFill>
          <a:blip r:embed="rId8"/>
          <a:srcRect/>
          <a:stretch>
            <a:fillRect/>
          </a:stretch>
        </p:blipFill>
        <p:spPr bwMode="auto">
          <a:xfrm>
            <a:off x="5429256" y="4143380"/>
            <a:ext cx="692150" cy="428625"/>
          </a:xfrm>
          <a:prstGeom prst="rect">
            <a:avLst/>
          </a:prstGeom>
          <a:noFill/>
          <a:ln w="9525">
            <a:noFill/>
            <a:miter lim="800000"/>
            <a:headEnd/>
            <a:tailEnd/>
          </a:ln>
        </p:spPr>
      </p:pic>
      <p:pic>
        <p:nvPicPr>
          <p:cNvPr id="13" name="Picture 16"/>
          <p:cNvPicPr>
            <a:picLocks noChangeAspect="1" noChangeArrowheads="1"/>
          </p:cNvPicPr>
          <p:nvPr/>
        </p:nvPicPr>
        <p:blipFill>
          <a:blip r:embed="rId9"/>
          <a:srcRect/>
          <a:stretch>
            <a:fillRect/>
          </a:stretch>
        </p:blipFill>
        <p:spPr bwMode="auto">
          <a:xfrm>
            <a:off x="6500826" y="2643182"/>
            <a:ext cx="642938" cy="428625"/>
          </a:xfrm>
          <a:prstGeom prst="rect">
            <a:avLst/>
          </a:prstGeom>
          <a:noFill/>
          <a:ln w="9525">
            <a:noFill/>
            <a:miter lim="800000"/>
            <a:headEnd/>
            <a:tailEnd/>
          </a:ln>
        </p:spPr>
      </p:pic>
      <p:pic>
        <p:nvPicPr>
          <p:cNvPr id="14" name="Picture 2" descr="http://www.mapsofindia.com/maps/india/india-flag.jpg"/>
          <p:cNvPicPr>
            <a:picLocks noChangeAspect="1" noChangeArrowheads="1"/>
          </p:cNvPicPr>
          <p:nvPr/>
        </p:nvPicPr>
        <p:blipFill>
          <a:blip r:embed="rId10" cstate="print"/>
          <a:srcRect/>
          <a:stretch>
            <a:fillRect/>
          </a:stretch>
        </p:blipFill>
        <p:spPr bwMode="auto">
          <a:xfrm>
            <a:off x="7500958" y="2500306"/>
            <a:ext cx="631972" cy="422253"/>
          </a:xfrm>
          <a:prstGeom prst="rect">
            <a:avLst/>
          </a:prstGeom>
          <a:noFill/>
        </p:spPr>
      </p:pic>
      <p:sp>
        <p:nvSpPr>
          <p:cNvPr id="15" name="Rettangolo 14"/>
          <p:cNvSpPr/>
          <p:nvPr/>
        </p:nvSpPr>
        <p:spPr>
          <a:xfrm>
            <a:off x="0" y="142852"/>
            <a:ext cx="9144000" cy="1428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bg1"/>
                </a:solidFill>
                <a:latin typeface="Arial Black" pitchFamily="34" charset="0"/>
              </a:rPr>
              <a:t>“In my experience, outsiders remain strangers unless they are integrated into our group. We are friendly but careful with outsiders until they can be trusted personally. This takes time so we invest in getting to know people personally.”</a:t>
            </a:r>
            <a:r>
              <a:rPr lang="en-US" sz="2800" i="1" dirty="0" smtClean="0">
                <a:solidFill>
                  <a:schemeClr val="bg1"/>
                </a:solidFill>
                <a:latin typeface="Arial Black" pitchFamily="34" charset="0"/>
              </a:rPr>
              <a:t/>
            </a:r>
            <a:br>
              <a:rPr lang="en-US" sz="2800" i="1" dirty="0" smtClean="0">
                <a:solidFill>
                  <a:schemeClr val="bg1"/>
                </a:solidFill>
                <a:latin typeface="Arial Black" pitchFamily="34" charset="0"/>
              </a:rPr>
            </a:br>
            <a:endParaRPr lang="it-IT" sz="28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1860</TotalTime>
  <Words>694</Words>
  <Application>Microsoft Office PowerPoint</Application>
  <PresentationFormat>Presentazione su schermo (4:3)</PresentationFormat>
  <Paragraphs>113</Paragraphs>
  <Slides>25</Slides>
  <Notes>2</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Diapositiva 1</vt:lpstr>
      <vt:lpstr>Exploring Trust Across Cultures &amp; Gender </vt:lpstr>
      <vt:lpstr>Diapositiva 3</vt:lpstr>
      <vt:lpstr>Hypotheses:  The Core </vt:lpstr>
      <vt:lpstr>Hypotheses: Trust Across Cultures and Gender  </vt:lpstr>
      <vt:lpstr>  Responses  </vt:lpstr>
      <vt:lpstr>Diapositiva 7</vt:lpstr>
      <vt:lpstr>Overall trust disposition ratings based on an aggregate  of responses to all 8 items  </vt:lpstr>
      <vt:lpstr>“In my experience, outsiders remain strangers unless they are integrated into our group. We are friendly but careful with outsiders until they can be trusted personally. This takes time so we invest in getting to know people personally.”  Degree of agreement with this statement</vt:lpstr>
      <vt:lpstr>Men vs Women: overall disposition across 7 factors (3.7% more trusting!)</vt:lpstr>
      <vt:lpstr>Results: Disposition to Trust </vt:lpstr>
      <vt:lpstr>Openness with Information &amp;  Emotional Accessibility</vt:lpstr>
      <vt:lpstr>Basis for Research</vt:lpstr>
      <vt:lpstr>WorldWork’s Results</vt:lpstr>
      <vt:lpstr>Diapositiva 15</vt:lpstr>
      <vt:lpstr>Hypothesis  Openess with Information across cultures </vt:lpstr>
      <vt:lpstr>Hypothesis  Emotional Accessibility across cultures  </vt:lpstr>
      <vt:lpstr>Diapositiva 18</vt:lpstr>
      <vt:lpstr>Diapositiva 19</vt:lpstr>
      <vt:lpstr>Results:  Openness With Information vs Emotional Accessibility across Cultures   </vt:lpstr>
      <vt:lpstr>Hypothesis   Openness With Information vs Emotional Accessibility across Gender  </vt:lpstr>
      <vt:lpstr>Diapositiva 22</vt:lpstr>
      <vt:lpstr>Diapositiva 23</vt:lpstr>
      <vt:lpstr>Results:  Openness With Information vs Emotional Accessibility Across Gender  </vt:lpstr>
      <vt:lpstr>Diapositiva 25</vt:lpstr>
    </vt:vector>
  </TitlesOfParts>
  <Company>SynergyPlus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TRUST ACROSS CULTURES AND GENDER: THE SIETAR ITALIA TRUST PROJECT</dc:title>
  <dc:creator>Marianna Amy Crestani</dc:creator>
  <cp:lastModifiedBy>Marianna Amy Crestani </cp:lastModifiedBy>
  <cp:revision>198</cp:revision>
  <dcterms:created xsi:type="dcterms:W3CDTF">2008-10-05T07:57:59Z</dcterms:created>
  <dcterms:modified xsi:type="dcterms:W3CDTF">2008-10-13T14:28:22Z</dcterms:modified>
</cp:coreProperties>
</file>