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05BB"/>
    <a:srgbClr val="130BB5"/>
    <a:srgbClr val="3D16A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4.0123456790123475E-2"/>
          <c:y val="0"/>
          <c:w val="0.95987654320987903"/>
          <c:h val="0.74282467620703319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030A0"/>
            </a:solidFill>
          </c:spPr>
          <c:dPt>
            <c:idx val="0"/>
            <c:spPr>
              <a:solidFill>
                <a:srgbClr val="0E6EE2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009E47"/>
              </a:solidFill>
            </c:spPr>
          </c:dPt>
          <c:dPt>
            <c:idx val="4"/>
            <c:spPr>
              <a:solidFill>
                <a:srgbClr val="002060"/>
              </a:solidFill>
            </c:spPr>
          </c:dPt>
          <c:dPt>
            <c:idx val="5"/>
            <c:spPr>
              <a:solidFill>
                <a:srgbClr val="FA6ED2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7"/>
            <c:spPr>
              <a:solidFill>
                <a:srgbClr val="92D050"/>
              </a:solidFill>
              <a:ln w="3175"/>
            </c:spPr>
          </c:dPt>
          <c:dPt>
            <c:idx val="8"/>
            <c:spPr>
              <a:solidFill>
                <a:srgbClr val="FF0000"/>
              </a:solidFill>
            </c:spPr>
          </c:dPt>
          <c:dPt>
            <c:idx val="9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0"/>
                  <c:y val="-4.7831770338286887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0"/>
                  <c:y val="-6.5062398048905568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6.1728395061728409E-3"/>
                  <c:y val="-0.18625365615959086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1.5433313891319144E-3"/>
                  <c:y val="-6.6795847231194985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1.5430883639545069E-3"/>
                  <c:y val="-9.2264592703719631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-6.1728395061728409E-3"/>
                  <c:y val="-0.32158716606871701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0"/>
                  <c:y val="-0.34985269252917106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0.21768611979592853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-0.22805212550049661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-0.18140509982994049"/>
                </c:manualLayout>
              </c:layout>
              <c:showVal val="1"/>
            </c:dLbl>
            <c:txPr>
              <a:bodyPr/>
              <a:lstStyle/>
              <a:p>
                <a:pPr>
                  <a:defRPr lang="en-GB" sz="20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hope</c:v>
                </c:pt>
                <c:pt idx="1">
                  <c:v>faith</c:v>
                </c:pt>
                <c:pt idx="2">
                  <c:v>confidence</c:v>
                </c:pt>
                <c:pt idx="3">
                  <c:v>assurance</c:v>
                </c:pt>
                <c:pt idx="4">
                  <c:v>optimism</c:v>
                </c:pt>
                <c:pt idx="5">
                  <c:v>reliability</c:v>
                </c:pt>
                <c:pt idx="6">
                  <c:v>honesty</c:v>
                </c:pt>
                <c:pt idx="7">
                  <c:v>truthfulness</c:v>
                </c:pt>
                <c:pt idx="8">
                  <c:v>competence</c:v>
                </c:pt>
                <c:pt idx="9">
                  <c:v>clarity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3.1</c:v>
                </c:pt>
                <c:pt idx="1">
                  <c:v>6.3</c:v>
                </c:pt>
                <c:pt idx="2">
                  <c:v>40.6</c:v>
                </c:pt>
                <c:pt idx="3">
                  <c:v>6.3</c:v>
                </c:pt>
                <c:pt idx="4">
                  <c:v>10.9</c:v>
                </c:pt>
                <c:pt idx="5">
                  <c:v>75</c:v>
                </c:pt>
                <c:pt idx="6">
                  <c:v>85.9</c:v>
                </c:pt>
                <c:pt idx="7">
                  <c:v>46.9</c:v>
                </c:pt>
                <c:pt idx="8">
                  <c:v>48.4</c:v>
                </c:pt>
                <c:pt idx="9">
                  <c:v>37.5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it-IT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hope</c:v>
                </c:pt>
                <c:pt idx="1">
                  <c:v>faith</c:v>
                </c:pt>
                <c:pt idx="2">
                  <c:v>confidence</c:v>
                </c:pt>
                <c:pt idx="3">
                  <c:v>assurance</c:v>
                </c:pt>
                <c:pt idx="4">
                  <c:v>optimism</c:v>
                </c:pt>
                <c:pt idx="5">
                  <c:v>reliability</c:v>
                </c:pt>
                <c:pt idx="6">
                  <c:v>honesty</c:v>
                </c:pt>
                <c:pt idx="7">
                  <c:v>truthfulness</c:v>
                </c:pt>
                <c:pt idx="8">
                  <c:v>competence</c:v>
                </c:pt>
                <c:pt idx="9">
                  <c:v>clarity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it-IT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hope</c:v>
                </c:pt>
                <c:pt idx="1">
                  <c:v>faith</c:v>
                </c:pt>
                <c:pt idx="2">
                  <c:v>confidence</c:v>
                </c:pt>
                <c:pt idx="3">
                  <c:v>assurance</c:v>
                </c:pt>
                <c:pt idx="4">
                  <c:v>optimism</c:v>
                </c:pt>
                <c:pt idx="5">
                  <c:v>reliability</c:v>
                </c:pt>
                <c:pt idx="6">
                  <c:v>honesty</c:v>
                </c:pt>
                <c:pt idx="7">
                  <c:v>truthfulness</c:v>
                </c:pt>
                <c:pt idx="8">
                  <c:v>competence</c:v>
                </c:pt>
                <c:pt idx="9">
                  <c:v>clarity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</c:ser>
        <c:dLbls>
          <c:showVal val="1"/>
        </c:dLbls>
        <c:overlap val="100"/>
        <c:axId val="84508032"/>
        <c:axId val="84526208"/>
      </c:barChart>
      <c:catAx>
        <c:axId val="845080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1300" b="1" spc="-100" baseline="0">
                <a:latin typeface="Verdana" pitchFamily="34" charset="0"/>
              </a:defRPr>
            </a:pPr>
            <a:endParaRPr lang="it-IT"/>
          </a:p>
        </c:txPr>
        <c:crossAx val="84526208"/>
        <c:crosses val="autoZero"/>
        <c:auto val="1"/>
        <c:lblAlgn val="ctr"/>
        <c:lblOffset val="100"/>
      </c:catAx>
      <c:valAx>
        <c:axId val="84526208"/>
        <c:scaling>
          <c:orientation val="minMax"/>
        </c:scaling>
        <c:delete val="1"/>
        <c:axPos val="l"/>
        <c:numFmt formatCode="General" sourceLinked="1"/>
        <c:tickLblPos val="nextTo"/>
        <c:crossAx val="84508032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4.0123456790123468E-2"/>
          <c:y val="3.0866359269839386E-2"/>
          <c:w val="0.95987654320987914"/>
          <c:h val="0.74282467620703341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030A0"/>
            </a:solidFill>
          </c:spPr>
          <c:dPt>
            <c:idx val="0"/>
            <c:spPr>
              <a:solidFill>
                <a:srgbClr val="0E6EE2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009E47"/>
              </a:solidFill>
            </c:spPr>
          </c:dPt>
          <c:dPt>
            <c:idx val="4"/>
            <c:spPr>
              <a:solidFill>
                <a:srgbClr val="002060"/>
              </a:solidFill>
            </c:spPr>
          </c:dPt>
          <c:dPt>
            <c:idx val="5"/>
            <c:spPr>
              <a:solidFill>
                <a:srgbClr val="FA6ED2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7"/>
            <c:spPr>
              <a:solidFill>
                <a:srgbClr val="92D050"/>
              </a:solidFill>
            </c:spPr>
          </c:dPt>
          <c:dPt>
            <c:idx val="8"/>
            <c:spPr>
              <a:solidFill>
                <a:srgbClr val="FF0000"/>
              </a:solidFill>
            </c:spPr>
          </c:dPt>
          <c:dPt>
            <c:idx val="9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0"/>
                  <c:y val="-4.7831770338286887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3.0864197530864209E-3"/>
                  <c:y val="-0.1013434180148935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6.1728395061728392E-3"/>
                  <c:y val="-0.18625365615959089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1.543331389131914E-3"/>
                  <c:y val="-4.8655337248201071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1.5430883639545069E-3"/>
                  <c:y val="-9.2264592703719658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-6.1728395061728392E-3"/>
                  <c:y val="-0.32158716606871707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0"/>
                  <c:y val="-0.31098017113704118"/>
                </c:manualLayout>
              </c:layout>
              <c:showVal val="1"/>
            </c:dLbl>
            <c:dLbl>
              <c:idx val="7"/>
              <c:layout>
                <c:manualLayout>
                  <c:x val="-7.7160493827160568E-3"/>
                  <c:y val="-0.28765665830176257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-0.14253257843781028"/>
                </c:manualLayout>
              </c:layout>
              <c:showVal val="1"/>
            </c:dLbl>
            <c:dLbl>
              <c:idx val="9"/>
              <c:layout>
                <c:manualLayout>
                  <c:x val="-1.5432098765432109E-3"/>
                  <c:y val="-0.14771558129009443"/>
                </c:manualLayout>
              </c:layout>
              <c:showVal val="1"/>
            </c:dLbl>
            <c:txPr>
              <a:bodyPr/>
              <a:lstStyle/>
              <a:p>
                <a:pPr>
                  <a:defRPr lang="en-GB" sz="20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hope</c:v>
                </c:pt>
                <c:pt idx="1">
                  <c:v>faith</c:v>
                </c:pt>
                <c:pt idx="2">
                  <c:v>confidence</c:v>
                </c:pt>
                <c:pt idx="3">
                  <c:v>assurance</c:v>
                </c:pt>
                <c:pt idx="4">
                  <c:v>optimism</c:v>
                </c:pt>
                <c:pt idx="5">
                  <c:v>reliability</c:v>
                </c:pt>
                <c:pt idx="6">
                  <c:v>honesty</c:v>
                </c:pt>
                <c:pt idx="7">
                  <c:v>truthfulness</c:v>
                </c:pt>
                <c:pt idx="8">
                  <c:v>competence</c:v>
                </c:pt>
                <c:pt idx="9">
                  <c:v>clarity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</c:v>
                </c:pt>
                <c:pt idx="1">
                  <c:v>19.2</c:v>
                </c:pt>
                <c:pt idx="2">
                  <c:v>57.7</c:v>
                </c:pt>
                <c:pt idx="3">
                  <c:v>3.8</c:v>
                </c:pt>
                <c:pt idx="4">
                  <c:v>7.7</c:v>
                </c:pt>
                <c:pt idx="5">
                  <c:v>96.2</c:v>
                </c:pt>
                <c:pt idx="6">
                  <c:v>88.5</c:v>
                </c:pt>
                <c:pt idx="7">
                  <c:v>80.8</c:v>
                </c:pt>
                <c:pt idx="8">
                  <c:v>34.6</c:v>
                </c:pt>
                <c:pt idx="9">
                  <c:v>37.5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it-IT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hope</c:v>
                </c:pt>
                <c:pt idx="1">
                  <c:v>faith</c:v>
                </c:pt>
                <c:pt idx="2">
                  <c:v>confidence</c:v>
                </c:pt>
                <c:pt idx="3">
                  <c:v>assurance</c:v>
                </c:pt>
                <c:pt idx="4">
                  <c:v>optimism</c:v>
                </c:pt>
                <c:pt idx="5">
                  <c:v>reliability</c:v>
                </c:pt>
                <c:pt idx="6">
                  <c:v>honesty</c:v>
                </c:pt>
                <c:pt idx="7">
                  <c:v>truthfulness</c:v>
                </c:pt>
                <c:pt idx="8">
                  <c:v>competence</c:v>
                </c:pt>
                <c:pt idx="9">
                  <c:v>clarity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it-IT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hope</c:v>
                </c:pt>
                <c:pt idx="1">
                  <c:v>faith</c:v>
                </c:pt>
                <c:pt idx="2">
                  <c:v>confidence</c:v>
                </c:pt>
                <c:pt idx="3">
                  <c:v>assurance</c:v>
                </c:pt>
                <c:pt idx="4">
                  <c:v>optimism</c:v>
                </c:pt>
                <c:pt idx="5">
                  <c:v>reliability</c:v>
                </c:pt>
                <c:pt idx="6">
                  <c:v>honesty</c:v>
                </c:pt>
                <c:pt idx="7">
                  <c:v>truthfulness</c:v>
                </c:pt>
                <c:pt idx="8">
                  <c:v>competence</c:v>
                </c:pt>
                <c:pt idx="9">
                  <c:v>clarity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</c:ser>
        <c:dLbls>
          <c:showVal val="1"/>
        </c:dLbls>
        <c:overlap val="100"/>
        <c:axId val="83090816"/>
        <c:axId val="47780992"/>
      </c:barChart>
      <c:catAx>
        <c:axId val="830908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1300" b="1" spc="-100" baseline="0">
                <a:latin typeface="Verdana" pitchFamily="34" charset="0"/>
              </a:defRPr>
            </a:pPr>
            <a:endParaRPr lang="it-IT"/>
          </a:p>
        </c:txPr>
        <c:crossAx val="47780992"/>
        <c:crosses val="autoZero"/>
        <c:auto val="1"/>
        <c:lblAlgn val="ctr"/>
        <c:lblOffset val="100"/>
      </c:catAx>
      <c:valAx>
        <c:axId val="47780992"/>
        <c:scaling>
          <c:orientation val="minMax"/>
        </c:scaling>
        <c:delete val="1"/>
        <c:axPos val="l"/>
        <c:numFmt formatCode="General" sourceLinked="1"/>
        <c:tickLblPos val="nextTo"/>
        <c:crossAx val="8309081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4.0123456790123468E-2"/>
          <c:y val="3.0866359269839386E-2"/>
          <c:w val="0.95987654320987925"/>
          <c:h val="0.74282467620703363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030A0"/>
            </a:solidFill>
          </c:spPr>
          <c:dPt>
            <c:idx val="0"/>
            <c:spPr>
              <a:solidFill>
                <a:srgbClr val="0E6EE2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009E47"/>
              </a:solidFill>
            </c:spPr>
          </c:dPt>
          <c:dPt>
            <c:idx val="4"/>
            <c:spPr>
              <a:solidFill>
                <a:srgbClr val="002060"/>
              </a:solidFill>
            </c:spPr>
          </c:dPt>
          <c:dPt>
            <c:idx val="5"/>
            <c:spPr>
              <a:solidFill>
                <a:srgbClr val="FA6ED2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7"/>
            <c:spPr>
              <a:solidFill>
                <a:srgbClr val="92D050"/>
              </a:solidFill>
            </c:spPr>
          </c:dPt>
          <c:dPt>
            <c:idx val="8"/>
            <c:spPr>
              <a:solidFill>
                <a:srgbClr val="FF0000"/>
              </a:solidFill>
            </c:spPr>
          </c:dPt>
          <c:dPt>
            <c:idx val="9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3.0864197530864209E-3"/>
                  <c:y val="-7.3746784599706933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4.629629629629632E-3"/>
                  <c:y val="-0.21018647791285777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6.1728395061728392E-3"/>
                  <c:y val="-0.16811314617659684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6.1729610187615472E-3"/>
                  <c:y val="-0.19637091853829519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1.5430883639545073E-3"/>
                  <c:y val="-9.2264592703719672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-6.1728395061728392E-3"/>
                  <c:y val="-0.3034466560857228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-7.7160493827160568E-3"/>
                  <c:y val="-0.33430388802754946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0.26951614831876858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-0.16844759269923046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-0.18140509982994057"/>
                </c:manualLayout>
              </c:layout>
              <c:showVal val="1"/>
            </c:dLbl>
            <c:txPr>
              <a:bodyPr/>
              <a:lstStyle/>
              <a:p>
                <a:pPr>
                  <a:defRPr lang="en-GB" sz="20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hope</c:v>
                </c:pt>
                <c:pt idx="1">
                  <c:v>faith</c:v>
                </c:pt>
                <c:pt idx="2">
                  <c:v>confidence</c:v>
                </c:pt>
                <c:pt idx="3">
                  <c:v>assurance</c:v>
                </c:pt>
                <c:pt idx="4">
                  <c:v>optimism</c:v>
                </c:pt>
                <c:pt idx="5">
                  <c:v>reliability</c:v>
                </c:pt>
                <c:pt idx="6">
                  <c:v>honesty</c:v>
                </c:pt>
                <c:pt idx="7">
                  <c:v>truthfulness</c:v>
                </c:pt>
                <c:pt idx="8">
                  <c:v>competence</c:v>
                </c:pt>
                <c:pt idx="9">
                  <c:v>clarity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13.6</c:v>
                </c:pt>
                <c:pt idx="1">
                  <c:v>59.1</c:v>
                </c:pt>
                <c:pt idx="2">
                  <c:v>40.9</c:v>
                </c:pt>
                <c:pt idx="3">
                  <c:v>54.5</c:v>
                </c:pt>
                <c:pt idx="4">
                  <c:v>18.2</c:v>
                </c:pt>
                <c:pt idx="5">
                  <c:v>86.4</c:v>
                </c:pt>
                <c:pt idx="6">
                  <c:v>95.5</c:v>
                </c:pt>
                <c:pt idx="7">
                  <c:v>77.3</c:v>
                </c:pt>
                <c:pt idx="8">
                  <c:v>45.5</c:v>
                </c:pt>
                <c:pt idx="9">
                  <c:v>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it-IT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hope</c:v>
                </c:pt>
                <c:pt idx="1">
                  <c:v>faith</c:v>
                </c:pt>
                <c:pt idx="2">
                  <c:v>confidence</c:v>
                </c:pt>
                <c:pt idx="3">
                  <c:v>assurance</c:v>
                </c:pt>
                <c:pt idx="4">
                  <c:v>optimism</c:v>
                </c:pt>
                <c:pt idx="5">
                  <c:v>reliability</c:v>
                </c:pt>
                <c:pt idx="6">
                  <c:v>honesty</c:v>
                </c:pt>
                <c:pt idx="7">
                  <c:v>truthfulness</c:v>
                </c:pt>
                <c:pt idx="8">
                  <c:v>competence</c:v>
                </c:pt>
                <c:pt idx="9">
                  <c:v>clarity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it-IT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hope</c:v>
                </c:pt>
                <c:pt idx="1">
                  <c:v>faith</c:v>
                </c:pt>
                <c:pt idx="2">
                  <c:v>confidence</c:v>
                </c:pt>
                <c:pt idx="3">
                  <c:v>assurance</c:v>
                </c:pt>
                <c:pt idx="4">
                  <c:v>optimism</c:v>
                </c:pt>
                <c:pt idx="5">
                  <c:v>reliability</c:v>
                </c:pt>
                <c:pt idx="6">
                  <c:v>honesty</c:v>
                </c:pt>
                <c:pt idx="7">
                  <c:v>truthfulness</c:v>
                </c:pt>
                <c:pt idx="8">
                  <c:v>competence</c:v>
                </c:pt>
                <c:pt idx="9">
                  <c:v>clarity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</c:ser>
        <c:dLbls>
          <c:showVal val="1"/>
        </c:dLbls>
        <c:overlap val="100"/>
        <c:axId val="84745600"/>
        <c:axId val="84759680"/>
      </c:barChart>
      <c:catAx>
        <c:axId val="847456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1300" b="1" spc="-100" baseline="0">
                <a:latin typeface="Verdana" pitchFamily="34" charset="0"/>
              </a:defRPr>
            </a:pPr>
            <a:endParaRPr lang="it-IT"/>
          </a:p>
        </c:txPr>
        <c:crossAx val="84759680"/>
        <c:crosses val="autoZero"/>
        <c:auto val="1"/>
        <c:lblAlgn val="ctr"/>
        <c:lblOffset val="100"/>
      </c:catAx>
      <c:valAx>
        <c:axId val="84759680"/>
        <c:scaling>
          <c:orientation val="minMax"/>
        </c:scaling>
        <c:delete val="1"/>
        <c:axPos val="l"/>
        <c:numFmt formatCode="General" sourceLinked="1"/>
        <c:tickLblPos val="nextTo"/>
        <c:crossAx val="84745600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4.0123456790123468E-2"/>
          <c:y val="3.0866359269839386E-2"/>
          <c:w val="0.95987654320987936"/>
          <c:h val="0.74282467620703374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030A0"/>
            </a:solidFill>
          </c:spPr>
          <c:dPt>
            <c:idx val="0"/>
            <c:spPr>
              <a:solidFill>
                <a:srgbClr val="0E6EE2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009E47"/>
              </a:solidFill>
            </c:spPr>
          </c:dPt>
          <c:dPt>
            <c:idx val="4"/>
            <c:spPr>
              <a:solidFill>
                <a:srgbClr val="002060"/>
              </a:solidFill>
            </c:spPr>
          </c:dPt>
          <c:dPt>
            <c:idx val="5"/>
            <c:spPr>
              <a:solidFill>
                <a:srgbClr val="FA6ED2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7"/>
            <c:spPr>
              <a:solidFill>
                <a:srgbClr val="92D050"/>
              </a:solidFill>
            </c:spPr>
          </c:dPt>
          <c:dPt>
            <c:idx val="8"/>
            <c:spPr>
              <a:solidFill>
                <a:srgbClr val="FF0000"/>
              </a:solidFill>
            </c:spPr>
          </c:dPt>
          <c:dPt>
            <c:idx val="9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3.0864197530864218E-3"/>
                  <c:y val="-7.3746784599706933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4.629629629629632E-3"/>
                  <c:y val="-0.1013434180148935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6.1728395061728392E-3"/>
                  <c:y val="-0.16811314617659687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1.5430883639545065E-3"/>
                  <c:y val="-0.1341748843108871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1.2151258864760616E-7"/>
                  <c:y val="-5.8575074163873475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-6.1728395061728392E-3"/>
                  <c:y val="-0.32677016892100097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0"/>
                  <c:y val="-0.3783594122719634"/>
                </c:manualLayout>
              </c:layout>
              <c:showVal val="1"/>
            </c:dLbl>
            <c:dLbl>
              <c:idx val="7"/>
              <c:layout>
                <c:manualLayout>
                  <c:x val="-7.7160493827160568E-3"/>
                  <c:y val="-0.33430368397231908"/>
                </c:manualLayout>
              </c:layout>
              <c:showVal val="1"/>
            </c:dLbl>
            <c:dLbl>
              <c:idx val="8"/>
              <c:layout>
                <c:manualLayout>
                  <c:x val="-7.7160493827160568E-3"/>
                  <c:y val="-0.2513756383357747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-0.18140509982994063"/>
                </c:manualLayout>
              </c:layout>
              <c:showVal val="1"/>
            </c:dLbl>
            <c:txPr>
              <a:bodyPr/>
              <a:lstStyle/>
              <a:p>
                <a:pPr>
                  <a:defRPr lang="en-GB" sz="20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hope</c:v>
                </c:pt>
                <c:pt idx="1">
                  <c:v>faith</c:v>
                </c:pt>
                <c:pt idx="2">
                  <c:v>confidence</c:v>
                </c:pt>
                <c:pt idx="3">
                  <c:v>assurance</c:v>
                </c:pt>
                <c:pt idx="4">
                  <c:v>optimism</c:v>
                </c:pt>
                <c:pt idx="5">
                  <c:v>reliability</c:v>
                </c:pt>
                <c:pt idx="6">
                  <c:v>honesty</c:v>
                </c:pt>
                <c:pt idx="7">
                  <c:v>truthfulness</c:v>
                </c:pt>
                <c:pt idx="8">
                  <c:v>competence</c:v>
                </c:pt>
                <c:pt idx="9">
                  <c:v>clarity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3.1</c:v>
                </c:pt>
                <c:pt idx="1">
                  <c:v>12.5</c:v>
                </c:pt>
                <c:pt idx="2">
                  <c:v>32.800000000000004</c:v>
                </c:pt>
                <c:pt idx="3">
                  <c:v>23.4</c:v>
                </c:pt>
                <c:pt idx="4">
                  <c:v>4.7</c:v>
                </c:pt>
                <c:pt idx="5">
                  <c:v>84.4</c:v>
                </c:pt>
                <c:pt idx="6">
                  <c:v>90.6</c:v>
                </c:pt>
                <c:pt idx="7">
                  <c:v>82.8</c:v>
                </c:pt>
                <c:pt idx="8">
                  <c:v>57.8</c:v>
                </c:pt>
                <c:pt idx="9">
                  <c:v>37.5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it-IT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hope</c:v>
                </c:pt>
                <c:pt idx="1">
                  <c:v>faith</c:v>
                </c:pt>
                <c:pt idx="2">
                  <c:v>confidence</c:v>
                </c:pt>
                <c:pt idx="3">
                  <c:v>assurance</c:v>
                </c:pt>
                <c:pt idx="4">
                  <c:v>optimism</c:v>
                </c:pt>
                <c:pt idx="5">
                  <c:v>reliability</c:v>
                </c:pt>
                <c:pt idx="6">
                  <c:v>honesty</c:v>
                </c:pt>
                <c:pt idx="7">
                  <c:v>truthfulness</c:v>
                </c:pt>
                <c:pt idx="8">
                  <c:v>competence</c:v>
                </c:pt>
                <c:pt idx="9">
                  <c:v>clarity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it-IT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hope</c:v>
                </c:pt>
                <c:pt idx="1">
                  <c:v>faith</c:v>
                </c:pt>
                <c:pt idx="2">
                  <c:v>confidence</c:v>
                </c:pt>
                <c:pt idx="3">
                  <c:v>assurance</c:v>
                </c:pt>
                <c:pt idx="4">
                  <c:v>optimism</c:v>
                </c:pt>
                <c:pt idx="5">
                  <c:v>reliability</c:v>
                </c:pt>
                <c:pt idx="6">
                  <c:v>honesty</c:v>
                </c:pt>
                <c:pt idx="7">
                  <c:v>truthfulness</c:v>
                </c:pt>
                <c:pt idx="8">
                  <c:v>competence</c:v>
                </c:pt>
                <c:pt idx="9">
                  <c:v>clarity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</c:ser>
        <c:dLbls>
          <c:showVal val="1"/>
        </c:dLbls>
        <c:overlap val="100"/>
        <c:axId val="84996096"/>
        <c:axId val="84997632"/>
      </c:barChart>
      <c:catAx>
        <c:axId val="849960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1300" b="1" spc="-100" baseline="0">
                <a:latin typeface="Verdana" pitchFamily="34" charset="0"/>
              </a:defRPr>
            </a:pPr>
            <a:endParaRPr lang="it-IT"/>
          </a:p>
        </c:txPr>
        <c:crossAx val="84997632"/>
        <c:crosses val="autoZero"/>
        <c:auto val="1"/>
        <c:lblAlgn val="ctr"/>
        <c:lblOffset val="100"/>
      </c:catAx>
      <c:valAx>
        <c:axId val="84997632"/>
        <c:scaling>
          <c:orientation val="minMax"/>
        </c:scaling>
        <c:delete val="1"/>
        <c:axPos val="l"/>
        <c:numFmt formatCode="General" sourceLinked="1"/>
        <c:tickLblPos val="nextTo"/>
        <c:crossAx val="8499609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4.0123456790123468E-2"/>
          <c:y val="3.0866359269839386E-2"/>
          <c:w val="0.95987654320987958"/>
          <c:h val="0.74282467620703385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030A0"/>
            </a:solidFill>
          </c:spPr>
          <c:dPt>
            <c:idx val="0"/>
            <c:spPr>
              <a:solidFill>
                <a:srgbClr val="0E6EE2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009E47"/>
              </a:solidFill>
            </c:spPr>
          </c:dPt>
          <c:dPt>
            <c:idx val="4"/>
            <c:spPr>
              <a:solidFill>
                <a:srgbClr val="002060"/>
              </a:solidFill>
            </c:spPr>
          </c:dPt>
          <c:dPt>
            <c:idx val="5"/>
            <c:spPr>
              <a:solidFill>
                <a:srgbClr val="FA6ED2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7"/>
            <c:spPr>
              <a:solidFill>
                <a:srgbClr val="92D050"/>
              </a:solidFill>
            </c:spPr>
          </c:dPt>
          <c:dPt>
            <c:idx val="8"/>
            <c:spPr>
              <a:solidFill>
                <a:srgbClr val="FF0000"/>
              </a:solidFill>
            </c:spPr>
          </c:dPt>
          <c:dPt>
            <c:idx val="9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3.0864197530864226E-3"/>
                  <c:y val="-7.3746784599706933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4.6296296296296328E-3"/>
                  <c:y val="-0.10134341801489349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6.1728395061728392E-3"/>
                  <c:y val="-0.1681131461765969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1.5430883639545069E-3"/>
                  <c:y val="-0.1341748843108871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1.2151258864760621E-7"/>
                  <c:y val="-5.8575074163873475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-6.1728395061728392E-3"/>
                  <c:y val="-0.38378320029612495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0"/>
                  <c:y val="-0.37835941227196346"/>
                </c:manualLayout>
              </c:layout>
              <c:showVal val="1"/>
            </c:dLbl>
            <c:dLbl>
              <c:idx val="7"/>
              <c:layout>
                <c:manualLayout>
                  <c:x val="-7.7160493827160594E-3"/>
                  <c:y val="-0.33430368397231919"/>
                </c:manualLayout>
              </c:layout>
              <c:showVal val="1"/>
            </c:dLbl>
            <c:dLbl>
              <c:idx val="8"/>
              <c:layout>
                <c:manualLayout>
                  <c:x val="-7.7160493827160594E-3"/>
                  <c:y val="-0.25137563833577475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-0.18140509982994069"/>
                </c:manualLayout>
              </c:layout>
              <c:showVal val="1"/>
            </c:dLbl>
            <c:txPr>
              <a:bodyPr/>
              <a:lstStyle/>
              <a:p>
                <a:pPr>
                  <a:defRPr lang="en-GB" sz="20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hope</c:v>
                </c:pt>
                <c:pt idx="1">
                  <c:v>faith</c:v>
                </c:pt>
                <c:pt idx="2">
                  <c:v>confidence</c:v>
                </c:pt>
                <c:pt idx="3">
                  <c:v>assurance</c:v>
                </c:pt>
                <c:pt idx="4">
                  <c:v>optimism</c:v>
                </c:pt>
                <c:pt idx="5">
                  <c:v>reliability</c:v>
                </c:pt>
                <c:pt idx="6">
                  <c:v>honesty</c:v>
                </c:pt>
                <c:pt idx="7">
                  <c:v>truthfulness</c:v>
                </c:pt>
                <c:pt idx="8">
                  <c:v>competence</c:v>
                </c:pt>
                <c:pt idx="9">
                  <c:v>clarity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</c:v>
                </c:pt>
                <c:pt idx="1">
                  <c:v>17.100000000000001</c:v>
                </c:pt>
                <c:pt idx="2">
                  <c:v>37.200000000000003</c:v>
                </c:pt>
                <c:pt idx="3">
                  <c:v>28.7</c:v>
                </c:pt>
                <c:pt idx="4">
                  <c:v>7.9</c:v>
                </c:pt>
                <c:pt idx="5">
                  <c:v>92.7</c:v>
                </c:pt>
                <c:pt idx="6">
                  <c:v>90.9</c:v>
                </c:pt>
                <c:pt idx="7">
                  <c:v>82.9</c:v>
                </c:pt>
                <c:pt idx="8">
                  <c:v>56.7</c:v>
                </c:pt>
                <c:pt idx="9">
                  <c:v>38.4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it-IT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hope</c:v>
                </c:pt>
                <c:pt idx="1">
                  <c:v>faith</c:v>
                </c:pt>
                <c:pt idx="2">
                  <c:v>confidence</c:v>
                </c:pt>
                <c:pt idx="3">
                  <c:v>assurance</c:v>
                </c:pt>
                <c:pt idx="4">
                  <c:v>optimism</c:v>
                </c:pt>
                <c:pt idx="5">
                  <c:v>reliability</c:v>
                </c:pt>
                <c:pt idx="6">
                  <c:v>honesty</c:v>
                </c:pt>
                <c:pt idx="7">
                  <c:v>truthfulness</c:v>
                </c:pt>
                <c:pt idx="8">
                  <c:v>competence</c:v>
                </c:pt>
                <c:pt idx="9">
                  <c:v>clarity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it-IT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hope</c:v>
                </c:pt>
                <c:pt idx="1">
                  <c:v>faith</c:v>
                </c:pt>
                <c:pt idx="2">
                  <c:v>confidence</c:v>
                </c:pt>
                <c:pt idx="3">
                  <c:v>assurance</c:v>
                </c:pt>
                <c:pt idx="4">
                  <c:v>optimism</c:v>
                </c:pt>
                <c:pt idx="5">
                  <c:v>reliability</c:v>
                </c:pt>
                <c:pt idx="6">
                  <c:v>honesty</c:v>
                </c:pt>
                <c:pt idx="7">
                  <c:v>truthfulness</c:v>
                </c:pt>
                <c:pt idx="8">
                  <c:v>competence</c:v>
                </c:pt>
                <c:pt idx="9">
                  <c:v>clarity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</c:ser>
        <c:dLbls>
          <c:showVal val="1"/>
        </c:dLbls>
        <c:overlap val="100"/>
        <c:axId val="86368256"/>
        <c:axId val="86369792"/>
      </c:barChart>
      <c:catAx>
        <c:axId val="863682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1300" b="1" spc="-100" baseline="0">
                <a:latin typeface="Verdana" pitchFamily="34" charset="0"/>
              </a:defRPr>
            </a:pPr>
            <a:endParaRPr lang="it-IT"/>
          </a:p>
        </c:txPr>
        <c:crossAx val="86369792"/>
        <c:crosses val="autoZero"/>
        <c:auto val="1"/>
        <c:lblAlgn val="ctr"/>
        <c:lblOffset val="100"/>
      </c:catAx>
      <c:valAx>
        <c:axId val="86369792"/>
        <c:scaling>
          <c:orientation val="minMax"/>
        </c:scaling>
        <c:delete val="1"/>
        <c:axPos val="l"/>
        <c:numFmt formatCode="General" sourceLinked="1"/>
        <c:tickLblPos val="nextTo"/>
        <c:crossAx val="8636825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4.0123456790123468E-2"/>
          <c:y val="3.0866359269839386E-2"/>
          <c:w val="0.95987654320987981"/>
          <c:h val="0.74282467620703396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030A0"/>
            </a:solidFill>
          </c:spPr>
          <c:dPt>
            <c:idx val="0"/>
            <c:spPr>
              <a:solidFill>
                <a:srgbClr val="0E6EE2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009E47"/>
              </a:solidFill>
            </c:spPr>
          </c:dPt>
          <c:dPt>
            <c:idx val="4"/>
            <c:spPr>
              <a:solidFill>
                <a:srgbClr val="002060"/>
              </a:solidFill>
            </c:spPr>
          </c:dPt>
          <c:dPt>
            <c:idx val="5"/>
            <c:spPr>
              <a:solidFill>
                <a:srgbClr val="FA6ED2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7"/>
            <c:spPr>
              <a:solidFill>
                <a:srgbClr val="92D050"/>
              </a:solidFill>
            </c:spPr>
          </c:dPt>
          <c:dPt>
            <c:idx val="8"/>
            <c:spPr>
              <a:solidFill>
                <a:srgbClr val="FF0000"/>
              </a:solidFill>
            </c:spPr>
          </c:dPt>
          <c:dPt>
            <c:idx val="9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3.0864197530864235E-3"/>
                  <c:y val="-7.3746784599706933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4.6296296296296337E-3"/>
                  <c:y val="-0.10134341801489347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3.0864197530864209E-3"/>
                  <c:y val="-0.2406753901638034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1.5430883639545073E-3"/>
                  <c:y val="-0.1341748843108871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1.2151258864760624E-7"/>
                  <c:y val="-5.8575074163873475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-6.1728395061728392E-3"/>
                  <c:y val="-0.38378320029612495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0"/>
                  <c:y val="-0.37835941227196351"/>
                </c:manualLayout>
              </c:layout>
              <c:showVal val="1"/>
            </c:dLbl>
            <c:dLbl>
              <c:idx val="7"/>
              <c:layout>
                <c:manualLayout>
                  <c:x val="-7.7160493827160611E-3"/>
                  <c:y val="-0.33430368397231935"/>
                </c:manualLayout>
              </c:layout>
              <c:showVal val="1"/>
            </c:dLbl>
            <c:dLbl>
              <c:idx val="8"/>
              <c:layout>
                <c:manualLayout>
                  <c:x val="-1.5432098765432109E-3"/>
                  <c:y val="-0.17103909412537247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-0.18140509982994074"/>
                </c:manualLayout>
              </c:layout>
              <c:showVal val="1"/>
            </c:dLbl>
            <c:txPr>
              <a:bodyPr/>
              <a:lstStyle/>
              <a:p>
                <a:pPr>
                  <a:defRPr lang="en-GB" sz="20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hope</c:v>
                </c:pt>
                <c:pt idx="1">
                  <c:v>faith</c:v>
                </c:pt>
                <c:pt idx="2">
                  <c:v>confidence</c:v>
                </c:pt>
                <c:pt idx="3">
                  <c:v>assurance</c:v>
                </c:pt>
                <c:pt idx="4">
                  <c:v>optimism</c:v>
                </c:pt>
                <c:pt idx="5">
                  <c:v>reliability</c:v>
                </c:pt>
                <c:pt idx="6">
                  <c:v>honesty</c:v>
                </c:pt>
                <c:pt idx="7">
                  <c:v>truthfulness</c:v>
                </c:pt>
                <c:pt idx="8">
                  <c:v>competence</c:v>
                </c:pt>
                <c:pt idx="9">
                  <c:v>clarity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3.2</c:v>
                </c:pt>
                <c:pt idx="1">
                  <c:v>15.1</c:v>
                </c:pt>
                <c:pt idx="2">
                  <c:v>57</c:v>
                </c:pt>
                <c:pt idx="3">
                  <c:v>12.9</c:v>
                </c:pt>
                <c:pt idx="4">
                  <c:v>10.8</c:v>
                </c:pt>
                <c:pt idx="5">
                  <c:v>93.5</c:v>
                </c:pt>
                <c:pt idx="6">
                  <c:v>83.9</c:v>
                </c:pt>
                <c:pt idx="7">
                  <c:v>69.900000000000006</c:v>
                </c:pt>
                <c:pt idx="8">
                  <c:v>33.300000000000004</c:v>
                </c:pt>
                <c:pt idx="9">
                  <c:v>35.5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it-IT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hope</c:v>
                </c:pt>
                <c:pt idx="1">
                  <c:v>faith</c:v>
                </c:pt>
                <c:pt idx="2">
                  <c:v>confidence</c:v>
                </c:pt>
                <c:pt idx="3">
                  <c:v>assurance</c:v>
                </c:pt>
                <c:pt idx="4">
                  <c:v>optimism</c:v>
                </c:pt>
                <c:pt idx="5">
                  <c:v>reliability</c:v>
                </c:pt>
                <c:pt idx="6">
                  <c:v>honesty</c:v>
                </c:pt>
                <c:pt idx="7">
                  <c:v>truthfulness</c:v>
                </c:pt>
                <c:pt idx="8">
                  <c:v>competence</c:v>
                </c:pt>
                <c:pt idx="9">
                  <c:v>clarity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it-IT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hope</c:v>
                </c:pt>
                <c:pt idx="1">
                  <c:v>faith</c:v>
                </c:pt>
                <c:pt idx="2">
                  <c:v>confidence</c:v>
                </c:pt>
                <c:pt idx="3">
                  <c:v>assurance</c:v>
                </c:pt>
                <c:pt idx="4">
                  <c:v>optimism</c:v>
                </c:pt>
                <c:pt idx="5">
                  <c:v>reliability</c:v>
                </c:pt>
                <c:pt idx="6">
                  <c:v>honesty</c:v>
                </c:pt>
                <c:pt idx="7">
                  <c:v>truthfulness</c:v>
                </c:pt>
                <c:pt idx="8">
                  <c:v>competence</c:v>
                </c:pt>
                <c:pt idx="9">
                  <c:v>clarity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</c:ser>
        <c:dLbls>
          <c:showVal val="1"/>
        </c:dLbls>
        <c:overlap val="100"/>
        <c:axId val="86605824"/>
        <c:axId val="86607360"/>
      </c:barChart>
      <c:catAx>
        <c:axId val="866058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1300" b="1" spc="-100" baseline="0">
                <a:latin typeface="Verdana" pitchFamily="34" charset="0"/>
              </a:defRPr>
            </a:pPr>
            <a:endParaRPr lang="it-IT"/>
          </a:p>
        </c:txPr>
        <c:crossAx val="86607360"/>
        <c:crosses val="autoZero"/>
        <c:auto val="1"/>
        <c:lblAlgn val="ctr"/>
        <c:lblOffset val="100"/>
      </c:catAx>
      <c:valAx>
        <c:axId val="86607360"/>
        <c:scaling>
          <c:orientation val="minMax"/>
        </c:scaling>
        <c:delete val="1"/>
        <c:axPos val="l"/>
        <c:numFmt formatCode="General" sourceLinked="1"/>
        <c:tickLblPos val="nextTo"/>
        <c:crossAx val="8660582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42852"/>
            <a:ext cx="7772400" cy="4143405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0000FF"/>
                </a:solidFill>
                <a:latin typeface="Verdana" pitchFamily="34" charset="0"/>
              </a:rPr>
              <a:t>Key Words Associated With Trust</a:t>
            </a:r>
            <a:endParaRPr lang="it-IT" b="1" dirty="0">
              <a:solidFill>
                <a:srgbClr val="0000FF"/>
              </a:solidFill>
              <a:latin typeface="Verdana" pitchFamily="34" charset="0"/>
            </a:endParaRPr>
          </a:p>
        </p:txBody>
      </p:sp>
      <p:pic>
        <p:nvPicPr>
          <p:cNvPr id="4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5016"/>
            <a:ext cx="142875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Documents and Settings\Marianna A. Crestani\Impostazioni locali\Temporary Internet Files\Content.IE5\GG1XBDMZ\MPj0399580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3083467"/>
            <a:ext cx="3714776" cy="37745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Italy:  Trust is…</a:t>
            </a:r>
            <a:endParaRPr lang="en-GB" sz="3600" dirty="0" smtClean="0">
              <a:solidFill>
                <a:srgbClr val="0000FF"/>
              </a:solidFill>
              <a:latin typeface="Verdana" pitchFamily="34" charset="0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282" y="1500174"/>
          <a:ext cx="8229600" cy="490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857232"/>
            <a:ext cx="64293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6000768"/>
            <a:ext cx="142875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858151" cy="11430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The Netherlands:  Trust Is…</a:t>
            </a:r>
            <a:endParaRPr lang="en-GB" sz="3600" dirty="0" smtClean="0">
              <a:solidFill>
                <a:srgbClr val="0000FF"/>
              </a:solidFill>
              <a:latin typeface="Verdana" pitchFamily="34" charset="0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34" y="1142984"/>
          <a:ext cx="822960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857892"/>
            <a:ext cx="14287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785794"/>
            <a:ext cx="64293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429684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           China/Taiwan:  Trust Is…</a:t>
            </a:r>
            <a:endParaRPr lang="en-GB" sz="3600" dirty="0" smtClean="0">
              <a:solidFill>
                <a:srgbClr val="0000FF"/>
              </a:solidFill>
              <a:latin typeface="Verdana" pitchFamily="34" charset="0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229600" cy="490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5857892"/>
            <a:ext cx="14287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 descr="C:\Documents and Settings\Utente\Documenti\CLIPART\POWERPNT\CINAB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928670"/>
            <a:ext cx="6381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" descr="C:\Documents and Settings\Utente\Documenti\CLIPART\POWERPNT\TAIWANB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3042" y="928670"/>
            <a:ext cx="600075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UK:  Trust is…</a:t>
            </a:r>
            <a:endParaRPr lang="en-GB" sz="3600" dirty="0" smtClean="0">
              <a:solidFill>
                <a:srgbClr val="0000FF"/>
              </a:solidFill>
              <a:latin typeface="Verdana" pitchFamily="34" charset="0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229600" cy="490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929330"/>
            <a:ext cx="142875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 descr="C:\Documents and Settings\Utente\Documenti\CLIPART\POWERPNT\REGNUNIB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785794"/>
            <a:ext cx="6429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USA:  Trust is…</a:t>
            </a:r>
            <a:endParaRPr lang="en-GB" sz="3600" dirty="0" smtClean="0">
              <a:solidFill>
                <a:srgbClr val="0000FF"/>
              </a:solidFill>
              <a:latin typeface="Verdana" pitchFamily="34" charset="0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34" y="1357298"/>
          <a:ext cx="8229600" cy="490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6000768"/>
            <a:ext cx="1428750" cy="633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Documents and Settings\Utente\Documenti\CLIPART\POWERPNT\USAB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785794"/>
            <a:ext cx="6921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Germany:  Trust Is…</a:t>
            </a:r>
            <a:endParaRPr lang="en-GB" sz="3600" dirty="0" smtClean="0">
              <a:solidFill>
                <a:srgbClr val="0000FF"/>
              </a:solidFill>
              <a:latin typeface="Verdana" pitchFamily="34" charset="0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571472" y="1500174"/>
          <a:ext cx="8229600" cy="490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12" descr="C:\Documents and Settings\Utente\Documenti\CLIPART\POWERPNT\GERMANIB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785794"/>
            <a:ext cx="6429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6000768"/>
            <a:ext cx="1071570" cy="56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97</Words>
  <Application>Microsoft Office PowerPoint</Application>
  <PresentationFormat>Presentazione su schermo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Key Words Associated With Trust</vt:lpstr>
      <vt:lpstr>Italy:  Trust is…</vt:lpstr>
      <vt:lpstr>The Netherlands:  Trust Is…</vt:lpstr>
      <vt:lpstr>            China/Taiwan:  Trust Is…</vt:lpstr>
      <vt:lpstr>UK:  Trust is…</vt:lpstr>
      <vt:lpstr>USA:  Trust is…</vt:lpstr>
      <vt:lpstr>Germany:  Trust Is…</vt:lpstr>
    </vt:vector>
  </TitlesOfParts>
  <Company>SynergyPlus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Marianna Amy Crestani </dc:creator>
  <cp:lastModifiedBy>Marianna Amy Crestani </cp:lastModifiedBy>
  <cp:revision>11</cp:revision>
  <dcterms:created xsi:type="dcterms:W3CDTF">2008-10-07T13:13:40Z</dcterms:created>
  <dcterms:modified xsi:type="dcterms:W3CDTF">2008-10-13T13:55:38Z</dcterms:modified>
</cp:coreProperties>
</file>