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75E-2"/>
          <c:y val="2.3598987396324634E-3"/>
          <c:w val="0.95987654320987903"/>
          <c:h val="0.7428246762070331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9E4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-6.1728395061728409E-3"/>
                  <c:y val="-0.37176944860603739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7.7160493827160542E-3"/>
                  <c:y val="-0.3682680649075202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1.5432098765432109E-3"/>
                  <c:y val="-0.31064572461440715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4E-3"/>
                  <c:y val="-0.2067369242428633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5433313891319144E-3"/>
                  <c:y val="-0.19333314832325776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409E-3"/>
                  <c:y val="-0.32158716606871701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06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53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61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49"/>
                </c:manualLayout>
              </c:layout>
              <c:showVal val="1"/>
            </c:dLbl>
            <c:showVal val="1"/>
          </c:dLbls>
          <c:cat>
            <c:strRef>
              <c:f>Sheet1!$A$2:$A$6</c:f>
              <c:strCache>
                <c:ptCount val="5"/>
                <c:pt idx="0">
                  <c:v>reliability</c:v>
                </c:pt>
                <c:pt idx="1">
                  <c:v>honesty</c:v>
                </c:pt>
                <c:pt idx="2">
                  <c:v>truthfulness</c:v>
                </c:pt>
                <c:pt idx="3">
                  <c:v>competence</c:v>
                </c:pt>
                <c:pt idx="4">
                  <c:v>clarity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528.20000000000005</c:v>
                </c:pt>
                <c:pt idx="1">
                  <c:v>535.29999999999995</c:v>
                </c:pt>
                <c:pt idx="2">
                  <c:v>440.6</c:v>
                </c:pt>
                <c:pt idx="3">
                  <c:v>276.3</c:v>
                </c:pt>
                <c:pt idx="4">
                  <c:v>256.60000000000002</c:v>
                </c:pt>
              </c:numCache>
            </c:numRef>
          </c:val>
        </c:ser>
        <c:dLbls>
          <c:showVal val="1"/>
        </c:dLbls>
        <c:overlap val="100"/>
        <c:axId val="86207872"/>
        <c:axId val="86221952"/>
      </c:barChart>
      <c:catAx>
        <c:axId val="86207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it-IT"/>
          </a:p>
        </c:txPr>
        <c:crossAx val="86221952"/>
        <c:crosses val="autoZero"/>
        <c:auto val="1"/>
        <c:lblAlgn val="ctr"/>
        <c:lblOffset val="100"/>
      </c:catAx>
      <c:valAx>
        <c:axId val="86221952"/>
        <c:scaling>
          <c:orientation val="minMax"/>
        </c:scaling>
        <c:delete val="1"/>
        <c:axPos val="l"/>
        <c:numFmt formatCode="General" sourceLinked="1"/>
        <c:tickLblPos val="nextTo"/>
        <c:crossAx val="8620787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00" b="1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3.2407407407407419E-2"/>
          <c:y val="2.8495945201900023E-2"/>
          <c:w val="0.95987654320987914"/>
          <c:h val="0.7428246762070334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33CC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"/>
                  <c:y val="-4.783177033828688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6.1728395061728392E-3"/>
                  <c:y val="-0.34311972153009135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4.6296296296296311E-3"/>
                  <c:y val="-0.10803195311552209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2151258870418981E-7"/>
                  <c:y val="-0.10791436863667328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0865412656751251E-3"/>
                  <c:y val="-0.10648674374982504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10588500984536706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1098017113704118"/>
                </c:manualLayout>
              </c:layout>
              <c:showVal val="1"/>
            </c:dLbl>
            <c:dLbl>
              <c:idx val="7"/>
              <c:layout>
                <c:manualLayout>
                  <c:x val="-7.7160493827160568E-3"/>
                  <c:y val="-0.28765665830176257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4253257843781028"/>
                </c:manualLayout>
              </c:layout>
              <c:showVal val="1"/>
            </c:dLbl>
            <c:dLbl>
              <c:idx val="9"/>
              <c:layout>
                <c:manualLayout>
                  <c:x val="-1.5432098765432109E-3"/>
                  <c:y val="-0.14771558129009443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Holland</c:v>
                </c:pt>
                <c:pt idx="1">
                  <c:v>Ch/Tai</c:v>
                </c:pt>
                <c:pt idx="2">
                  <c:v>UK</c:v>
                </c:pt>
                <c:pt idx="3">
                  <c:v>USA</c:v>
                </c:pt>
                <c:pt idx="4">
                  <c:v>Italy</c:v>
                </c:pt>
                <c:pt idx="5">
                  <c:v>Germany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13.6</c:v>
                </c:pt>
                <c:pt idx="2">
                  <c:v>3.1</c:v>
                </c:pt>
                <c:pt idx="3">
                  <c:v>3</c:v>
                </c:pt>
                <c:pt idx="4">
                  <c:v>3.1</c:v>
                </c:pt>
                <c:pt idx="5">
                  <c:v>3.2</c:v>
                </c:pt>
              </c:numCache>
            </c:numRef>
          </c:val>
        </c:ser>
        <c:dLbls>
          <c:showVal val="1"/>
        </c:dLbls>
        <c:overlap val="100"/>
        <c:axId val="86273408"/>
        <c:axId val="86275200"/>
      </c:barChart>
      <c:catAx>
        <c:axId val="86273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800" b="1" spc="-100" baseline="0">
                <a:latin typeface="Verdana" pitchFamily="34" charset="0"/>
              </a:defRPr>
            </a:pPr>
            <a:endParaRPr lang="it-IT"/>
          </a:p>
        </c:txPr>
        <c:crossAx val="86275200"/>
        <c:crosses val="autoZero"/>
        <c:auto val="1"/>
        <c:lblAlgn val="ctr"/>
        <c:lblOffset val="100"/>
      </c:catAx>
      <c:valAx>
        <c:axId val="86275200"/>
        <c:scaling>
          <c:orientation val="minMax"/>
        </c:scaling>
        <c:delete val="1"/>
        <c:axPos val="l"/>
        <c:numFmt formatCode="General" sourceLinked="1"/>
        <c:tickLblPos val="nextTo"/>
        <c:crossAx val="862734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2407407407407426E-2"/>
          <c:y val="2.849594520190003E-2"/>
          <c:w val="0.95987654320987925"/>
          <c:h val="0.7428246762070336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33CC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3.0864197530864204E-3"/>
                  <c:y val="-0.1284237147363215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6.1728395061728392E-3"/>
                  <c:y val="-0.34311972153009135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4.629629629629632E-3"/>
                  <c:y val="-0.10803195311552209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3E-3"/>
                  <c:y val="-0.12687719887641499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0865412656751255E-3"/>
                  <c:y val="-0.10648674374982506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1058850098453670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1098017113704135"/>
                </c:manualLayout>
              </c:layout>
              <c:showVal val="1"/>
            </c:dLbl>
            <c:dLbl>
              <c:idx val="7"/>
              <c:layout>
                <c:manualLayout>
                  <c:x val="-7.7160493827160594E-3"/>
                  <c:y val="-0.28765665830176257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4253257843781028"/>
                </c:manualLayout>
              </c:layout>
              <c:showVal val="1"/>
            </c:dLbl>
            <c:dLbl>
              <c:idx val="9"/>
              <c:layout>
                <c:manualLayout>
                  <c:x val="-1.5432098765432113E-3"/>
                  <c:y val="-0.14771558129009446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Holland</c:v>
                </c:pt>
                <c:pt idx="1">
                  <c:v>Ch/Tai</c:v>
                </c:pt>
                <c:pt idx="2">
                  <c:v>UK</c:v>
                </c:pt>
                <c:pt idx="3">
                  <c:v>USA</c:v>
                </c:pt>
                <c:pt idx="4">
                  <c:v>Italy</c:v>
                </c:pt>
                <c:pt idx="5">
                  <c:v>Germany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19.2</c:v>
                </c:pt>
                <c:pt idx="1">
                  <c:v>59.1</c:v>
                </c:pt>
                <c:pt idx="2">
                  <c:v>12.5</c:v>
                </c:pt>
                <c:pt idx="3">
                  <c:v>17.100000000000001</c:v>
                </c:pt>
                <c:pt idx="4">
                  <c:v>6.3</c:v>
                </c:pt>
                <c:pt idx="5">
                  <c:v>15.1</c:v>
                </c:pt>
              </c:numCache>
            </c:numRef>
          </c:val>
        </c:ser>
        <c:dLbls>
          <c:showVal val="1"/>
        </c:dLbls>
        <c:overlap val="100"/>
        <c:axId val="86309888"/>
        <c:axId val="86541056"/>
      </c:barChart>
      <c:catAx>
        <c:axId val="86309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800" b="1" spc="-100" baseline="0">
                <a:latin typeface="Verdana" pitchFamily="34" charset="0"/>
              </a:defRPr>
            </a:pPr>
            <a:endParaRPr lang="it-IT"/>
          </a:p>
        </c:txPr>
        <c:crossAx val="86541056"/>
        <c:crosses val="autoZero"/>
        <c:auto val="1"/>
        <c:lblAlgn val="ctr"/>
        <c:lblOffset val="100"/>
      </c:catAx>
      <c:valAx>
        <c:axId val="86541056"/>
        <c:scaling>
          <c:orientation val="minMax"/>
        </c:scaling>
        <c:delete val="1"/>
        <c:axPos val="l"/>
        <c:numFmt formatCode="General" sourceLinked="1"/>
        <c:tickLblPos val="nextTo"/>
        <c:crossAx val="863098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2407407407407433E-2"/>
          <c:y val="2.8495945201900037E-2"/>
          <c:w val="0.95987654320987936"/>
          <c:h val="0.7428246762070337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33CC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3.0864197530864204E-3"/>
                  <c:y val="-0.33938520115344806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5432098765432104E-3"/>
                  <c:y val="-0.25541663167128614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04E-3"/>
                  <c:y val="-0.20284610431423061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4.6297511422183375E-3"/>
                  <c:y val="-0.24776524165476826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543331389131914E-3"/>
                  <c:y val="-0.27004115456759686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4.6296296296296311E-3"/>
                  <c:y val="-0.34292038784213835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1098017113704152"/>
                </c:manualLayout>
              </c:layout>
              <c:showVal val="1"/>
            </c:dLbl>
            <c:dLbl>
              <c:idx val="7"/>
              <c:layout>
                <c:manualLayout>
                  <c:x val="-7.7160493827160611E-3"/>
                  <c:y val="-0.28765665830176257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4253257843781028"/>
                </c:manualLayout>
              </c:layout>
              <c:showVal val="1"/>
            </c:dLbl>
            <c:dLbl>
              <c:idx val="9"/>
              <c:layout>
                <c:manualLayout>
                  <c:x val="-1.5432098765432117E-3"/>
                  <c:y val="-0.14771558129009449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Holland</c:v>
                </c:pt>
                <c:pt idx="1">
                  <c:v>Ch/Tai</c:v>
                </c:pt>
                <c:pt idx="2">
                  <c:v>UK</c:v>
                </c:pt>
                <c:pt idx="3">
                  <c:v>USA</c:v>
                </c:pt>
                <c:pt idx="4">
                  <c:v>Italy</c:v>
                </c:pt>
                <c:pt idx="5">
                  <c:v>Germany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57.7</c:v>
                </c:pt>
                <c:pt idx="1">
                  <c:v>40.9</c:v>
                </c:pt>
                <c:pt idx="2">
                  <c:v>32.800000000000004</c:v>
                </c:pt>
                <c:pt idx="3">
                  <c:v>37.200000000000003</c:v>
                </c:pt>
                <c:pt idx="4">
                  <c:v>40.6</c:v>
                </c:pt>
                <c:pt idx="5">
                  <c:v>57</c:v>
                </c:pt>
              </c:numCache>
            </c:numRef>
          </c:val>
        </c:ser>
        <c:dLbls>
          <c:showVal val="1"/>
        </c:dLbls>
        <c:overlap val="100"/>
        <c:axId val="86801408"/>
        <c:axId val="86807296"/>
      </c:barChart>
      <c:catAx>
        <c:axId val="86801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800" b="1" spc="-100" baseline="0">
                <a:latin typeface="Verdana" pitchFamily="34" charset="0"/>
              </a:defRPr>
            </a:pPr>
            <a:endParaRPr lang="it-IT"/>
          </a:p>
        </c:txPr>
        <c:crossAx val="86807296"/>
        <c:crosses val="autoZero"/>
        <c:auto val="1"/>
        <c:lblAlgn val="ctr"/>
        <c:lblOffset val="100"/>
      </c:catAx>
      <c:valAx>
        <c:axId val="86807296"/>
        <c:scaling>
          <c:orientation val="minMax"/>
        </c:scaling>
        <c:delete val="1"/>
        <c:axPos val="l"/>
        <c:numFmt formatCode="General" sourceLinked="1"/>
        <c:tickLblPos val="nextTo"/>
        <c:crossAx val="868014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2.3148148148148147E-2"/>
          <c:y val="3.7977360321770869E-2"/>
          <c:w val="0.95987654320987958"/>
          <c:h val="0.742824676207033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33CC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5432098765432104E-3"/>
                  <c:y val="-6.442416267719328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6.1728395061728392E-3"/>
                  <c:y val="-0.37393432066967175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04E-3"/>
                  <c:y val="-0.18151292029452118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3E-3"/>
                  <c:y val="-0.21695064251518806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0865412656751251E-3"/>
                  <c:y val="-8.7523913510083248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4.6296296296296311E-3"/>
                  <c:y val="-0.12721819386507657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1098017113704168"/>
                </c:manualLayout>
              </c:layout>
              <c:showVal val="1"/>
            </c:dLbl>
            <c:dLbl>
              <c:idx val="7"/>
              <c:layout>
                <c:manualLayout>
                  <c:x val="-7.7160493827160637E-3"/>
                  <c:y val="-0.28765665830176257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4253257843781028"/>
                </c:manualLayout>
              </c:layout>
              <c:showVal val="1"/>
            </c:dLbl>
            <c:dLbl>
              <c:idx val="9"/>
              <c:layout>
                <c:manualLayout>
                  <c:x val="-1.5432098765432122E-3"/>
                  <c:y val="-0.14771558129009452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Holland</c:v>
                </c:pt>
                <c:pt idx="1">
                  <c:v>Ch/Tai</c:v>
                </c:pt>
                <c:pt idx="2">
                  <c:v>UK</c:v>
                </c:pt>
                <c:pt idx="3">
                  <c:v>USA</c:v>
                </c:pt>
                <c:pt idx="4">
                  <c:v>Italy</c:v>
                </c:pt>
                <c:pt idx="5">
                  <c:v>Germany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3.8</c:v>
                </c:pt>
                <c:pt idx="1">
                  <c:v>54.5</c:v>
                </c:pt>
                <c:pt idx="2">
                  <c:v>23.4</c:v>
                </c:pt>
                <c:pt idx="3">
                  <c:v>28.7</c:v>
                </c:pt>
                <c:pt idx="4">
                  <c:v>6.3</c:v>
                </c:pt>
                <c:pt idx="5">
                  <c:v>12.9</c:v>
                </c:pt>
              </c:numCache>
            </c:numRef>
          </c:val>
        </c:ser>
        <c:dLbls>
          <c:showVal val="1"/>
        </c:dLbls>
        <c:overlap val="100"/>
        <c:axId val="86662144"/>
        <c:axId val="86668032"/>
      </c:barChart>
      <c:catAx>
        <c:axId val="86662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800" b="1" spc="-100" baseline="0">
                <a:latin typeface="Verdana" pitchFamily="34" charset="0"/>
              </a:defRPr>
            </a:pPr>
            <a:endParaRPr lang="it-IT"/>
          </a:p>
        </c:txPr>
        <c:crossAx val="86668032"/>
        <c:crosses val="autoZero"/>
        <c:auto val="1"/>
        <c:lblAlgn val="ctr"/>
        <c:lblOffset val="100"/>
      </c:catAx>
      <c:valAx>
        <c:axId val="86668032"/>
        <c:scaling>
          <c:orientation val="minMax"/>
        </c:scaling>
        <c:delete val="1"/>
        <c:axPos val="l"/>
        <c:numFmt formatCode="General" sourceLinked="1"/>
        <c:tickLblPos val="nextTo"/>
        <c:crossAx val="8666214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2407407407407454E-2"/>
          <c:y val="2.849594520190005E-2"/>
          <c:w val="0.95987654320987981"/>
          <c:h val="0.7428246762070339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33CC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5432098765432104E-3"/>
                  <c:y val="-0.18057149789561117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6.1728395061728392E-3"/>
                  <c:y val="-0.37393432066967186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0864197530864204E-3"/>
                  <c:y val="-0.11988372201536064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3E-3"/>
                  <c:y val="-0.17902498203570469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2151258870418981E-7"/>
                  <c:y val="-0.24159690920798454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3.0864197530864204E-3"/>
                  <c:y val="-0.23151376018365569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1098017113704185"/>
                </c:manualLayout>
              </c:layout>
              <c:showVal val="1"/>
            </c:dLbl>
            <c:dLbl>
              <c:idx val="7"/>
              <c:layout>
                <c:manualLayout>
                  <c:x val="-7.7160493827160663E-3"/>
                  <c:y val="-0.28765665830176257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4253257843781028"/>
                </c:manualLayout>
              </c:layout>
              <c:showVal val="1"/>
            </c:dLbl>
            <c:dLbl>
              <c:idx val="9"/>
              <c:layout>
                <c:manualLayout>
                  <c:x val="-1.5432098765432126E-3"/>
                  <c:y val="-0.14771558129009457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Holland</c:v>
                </c:pt>
                <c:pt idx="1">
                  <c:v>Ch/Tai</c:v>
                </c:pt>
                <c:pt idx="2">
                  <c:v>UK</c:v>
                </c:pt>
                <c:pt idx="3">
                  <c:v>USA</c:v>
                </c:pt>
                <c:pt idx="4">
                  <c:v>Italy</c:v>
                </c:pt>
                <c:pt idx="5">
                  <c:v>Germany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7.7</c:v>
                </c:pt>
                <c:pt idx="1">
                  <c:v>18.2</c:v>
                </c:pt>
                <c:pt idx="2">
                  <c:v>4.7</c:v>
                </c:pt>
                <c:pt idx="3">
                  <c:v>7.9</c:v>
                </c:pt>
                <c:pt idx="4">
                  <c:v>10.9</c:v>
                </c:pt>
                <c:pt idx="5">
                  <c:v>10.8</c:v>
                </c:pt>
              </c:numCache>
            </c:numRef>
          </c:val>
        </c:ser>
        <c:dLbls>
          <c:showVal val="1"/>
        </c:dLbls>
        <c:overlap val="100"/>
        <c:axId val="88218624"/>
        <c:axId val="88220416"/>
      </c:barChart>
      <c:catAx>
        <c:axId val="88218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800" b="1" spc="-100" baseline="0">
                <a:latin typeface="Verdana" pitchFamily="34" charset="0"/>
              </a:defRPr>
            </a:pPr>
            <a:endParaRPr lang="it-IT"/>
          </a:p>
        </c:txPr>
        <c:crossAx val="88220416"/>
        <c:crosses val="autoZero"/>
        <c:auto val="1"/>
        <c:lblAlgn val="ctr"/>
        <c:lblOffset val="100"/>
      </c:catAx>
      <c:valAx>
        <c:axId val="88220416"/>
        <c:scaling>
          <c:orientation val="minMax"/>
        </c:scaling>
        <c:delete val="1"/>
        <c:axPos val="l"/>
        <c:numFmt formatCode="General" sourceLinked="1"/>
        <c:tickLblPos val="nextTo"/>
        <c:crossAx val="882186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357454"/>
          </a:xfrm>
        </p:spPr>
        <p:txBody>
          <a:bodyPr/>
          <a:lstStyle/>
          <a:p>
            <a:r>
              <a:rPr lang="it-IT" b="1" dirty="0" smtClean="0">
                <a:solidFill>
                  <a:srgbClr val="00B0F0"/>
                </a:solidFill>
                <a:latin typeface="Verdana" pitchFamily="34" charset="0"/>
              </a:rPr>
              <a:t>Key </a:t>
            </a:r>
            <a:r>
              <a:rPr lang="it-IT" b="1" dirty="0" err="1" smtClean="0">
                <a:solidFill>
                  <a:srgbClr val="00B0F0"/>
                </a:solidFill>
                <a:latin typeface="Verdana" pitchFamily="34" charset="0"/>
              </a:rPr>
              <a:t>words</a:t>
            </a:r>
            <a:r>
              <a:rPr lang="it-IT" b="1" dirty="0" smtClean="0">
                <a:solidFill>
                  <a:srgbClr val="00B0F0"/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rgbClr val="00B0F0"/>
                </a:solidFill>
                <a:latin typeface="Verdana" pitchFamily="34" charset="0"/>
              </a:rPr>
              <a:t>associated</a:t>
            </a:r>
            <a:r>
              <a:rPr lang="it-IT" b="1" dirty="0" smtClean="0">
                <a:solidFill>
                  <a:srgbClr val="00B0F0"/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rgbClr val="00B0F0"/>
                </a:solidFill>
                <a:latin typeface="Verdana" pitchFamily="34" charset="0"/>
              </a:rPr>
              <a:t>with</a:t>
            </a:r>
            <a:r>
              <a:rPr lang="it-IT" b="1" dirty="0" smtClean="0">
                <a:solidFill>
                  <a:srgbClr val="00B0F0"/>
                </a:solidFill>
                <a:latin typeface="Verdana" pitchFamily="34" charset="0"/>
              </a:rPr>
              <a:t> trust</a:t>
            </a:r>
            <a:endParaRPr lang="it-IT" b="1" dirty="0">
              <a:solidFill>
                <a:srgbClr val="00B0F0"/>
              </a:solidFill>
              <a:latin typeface="Verdana" pitchFamily="34" charset="0"/>
            </a:endParaRPr>
          </a:p>
        </p:txBody>
      </p:sp>
      <p:pic>
        <p:nvPicPr>
          <p:cNvPr id="4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Marianna A. Crestani\Impostazioni locali\Temporary Internet Files\Content.IE5\GG1XBDMZ\MPj039958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643182"/>
            <a:ext cx="3714776" cy="3774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1" y="214290"/>
            <a:ext cx="8015314" cy="14287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 Top 5 words 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229600" cy="142877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And the last 5 words</a:t>
            </a:r>
            <a:br>
              <a:rPr lang="en-GB" dirty="0" smtClean="0"/>
            </a:br>
            <a:r>
              <a:rPr lang="en-GB" dirty="0" smtClean="0"/>
              <a:t>Trust = Hope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229600" cy="14287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Trust = Faith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229600" cy="14287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Trust = Confidence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229600" cy="14287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Trust = Assurance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229600" cy="14287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Trust = Optimism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61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Key words associated with trust</vt:lpstr>
      <vt:lpstr> Top 5 words </vt:lpstr>
      <vt:lpstr>And the last 5 words Trust = Hope</vt:lpstr>
      <vt:lpstr>Trust = Faith</vt:lpstr>
      <vt:lpstr>Trust = Confidence</vt:lpstr>
      <vt:lpstr>Trust = Assurance</vt:lpstr>
      <vt:lpstr>Trust = Optimism</vt:lpstr>
    </vt:vector>
  </TitlesOfParts>
  <Company>SynergyPlus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Marianna Amy Crestani </dc:creator>
  <cp:lastModifiedBy>Marianna Amy Crestani </cp:lastModifiedBy>
  <cp:revision>13</cp:revision>
  <dcterms:created xsi:type="dcterms:W3CDTF">2008-10-07T13:13:40Z</dcterms:created>
  <dcterms:modified xsi:type="dcterms:W3CDTF">2008-10-13T13:56:12Z</dcterms:modified>
</cp:coreProperties>
</file>