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4" r:id="rId3"/>
    <p:sldId id="265" r:id="rId4"/>
    <p:sldId id="266" r:id="rId5"/>
    <p:sldId id="267" r:id="rId6"/>
    <p:sldId id="270" r:id="rId7"/>
    <p:sldId id="27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2321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82E-2"/>
          <c:y val="3.0866359269839393E-2"/>
          <c:w val="0.95987654320987903"/>
          <c:h val="0.7428246762070331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481E-3"/>
                  <c:y val="-7.856913545249931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28E-3"/>
                  <c:y val="-6.1732718539678766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13E-3"/>
                  <c:y val="-7.8568914505045717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4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258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29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10.8</c:v>
                </c:pt>
                <c:pt idx="1">
                  <c:v>11.78</c:v>
                </c:pt>
                <c:pt idx="2">
                  <c:v>10.66</c:v>
                </c:pt>
                <c:pt idx="3">
                  <c:v>11.23</c:v>
                </c:pt>
                <c:pt idx="4">
                  <c:v>11.61</c:v>
                </c:pt>
                <c:pt idx="5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C0066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1"/>
              <c:layout>
                <c:manualLayout>
                  <c:x val="-1.5432098765432109E-3"/>
                  <c:y val="1.1224130643577966E-2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3"/>
              <c:layout>
                <c:manualLayout>
                  <c:x val="0"/>
                  <c:y val="5.6120653217889777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5432098765432109E-3"/>
                  <c:y val="8.418097982683467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5"/>
              <c:layout>
                <c:manualLayout>
                  <c:x val="-1.5432098765432109E-3"/>
                  <c:y val="5.6120653217889777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9.2100000000000009</c:v>
                </c:pt>
                <c:pt idx="1">
                  <c:v>8.2200000000000024</c:v>
                </c:pt>
                <c:pt idx="2">
                  <c:v>9.34</c:v>
                </c:pt>
                <c:pt idx="3">
                  <c:v>8.77</c:v>
                </c:pt>
                <c:pt idx="4">
                  <c:v>8.39</c:v>
                </c:pt>
                <c:pt idx="5">
                  <c:v>9.5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overlap val="100"/>
        <c:axId val="86569728"/>
        <c:axId val="86571264"/>
      </c:barChart>
      <c:catAx>
        <c:axId val="86569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6571264"/>
        <c:crosses val="autoZero"/>
        <c:auto val="1"/>
        <c:lblAlgn val="ctr"/>
        <c:lblOffset val="100"/>
      </c:catAx>
      <c:valAx>
        <c:axId val="86571264"/>
        <c:scaling>
          <c:orientation val="minMax"/>
        </c:scaling>
        <c:delete val="1"/>
        <c:axPos val="l"/>
        <c:numFmt formatCode="General" sourceLinked="1"/>
        <c:tickLblPos val="nextTo"/>
        <c:crossAx val="8656972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14"/>
          <c:h val="0.7428246762070334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481E-3"/>
                  <c:y val="-7.856913545249928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2E-3"/>
                  <c:y val="-6.17327185396787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09E-3"/>
                  <c:y val="-7.8568914505045717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272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5.09</c:v>
                </c:pt>
                <c:pt idx="1">
                  <c:v>5.0999999999999996</c:v>
                </c:pt>
                <c:pt idx="2">
                  <c:v>5.2</c:v>
                </c:pt>
                <c:pt idx="3">
                  <c:v>5.13</c:v>
                </c:pt>
                <c:pt idx="4">
                  <c:v>5.23</c:v>
                </c:pt>
                <c:pt idx="5">
                  <c:v>4.91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C0066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1"/>
              <c:layout>
                <c:manualLayout>
                  <c:x val="-1.5432098765432109E-3"/>
                  <c:y val="1.1224130643577966E-2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3"/>
              <c:layout>
                <c:manualLayout>
                  <c:x val="0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5432098765432109E-3"/>
                  <c:y val="8.4180979826834687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5"/>
              <c:layout>
                <c:manualLayout>
                  <c:x val="-1.5432098765432109E-3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4.22</c:v>
                </c:pt>
                <c:pt idx="1">
                  <c:v>3.7600000000000002</c:v>
                </c:pt>
                <c:pt idx="2">
                  <c:v>3.77</c:v>
                </c:pt>
                <c:pt idx="3">
                  <c:v>3.62</c:v>
                </c:pt>
                <c:pt idx="4">
                  <c:v>4.46</c:v>
                </c:pt>
                <c:pt idx="5">
                  <c:v>4.3599999999999985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overlap val="100"/>
        <c:axId val="87403904"/>
        <c:axId val="87417984"/>
      </c:barChart>
      <c:catAx>
        <c:axId val="87403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7417984"/>
        <c:crosses val="autoZero"/>
        <c:auto val="1"/>
        <c:lblAlgn val="ctr"/>
        <c:lblOffset val="100"/>
      </c:catAx>
      <c:valAx>
        <c:axId val="87417984"/>
        <c:scaling>
          <c:orientation val="minMax"/>
        </c:scaling>
        <c:delete val="1"/>
        <c:axPos val="l"/>
        <c:numFmt formatCode="General" sourceLinked="1"/>
        <c:tickLblPos val="nextTo"/>
        <c:crossAx val="87403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25"/>
          <c:h val="0.7428246762070336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507E-3"/>
                  <c:y val="-7.856913545249928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28E-3"/>
                  <c:y val="-6.1732718539678794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18E-3"/>
                  <c:y val="-7.8568914505045731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286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5.2700000000000014</c:v>
                </c:pt>
                <c:pt idx="1">
                  <c:v>5.23</c:v>
                </c:pt>
                <c:pt idx="2">
                  <c:v>5.41</c:v>
                </c:pt>
                <c:pt idx="3">
                  <c:v>5.1199999999999983</c:v>
                </c:pt>
                <c:pt idx="4">
                  <c:v>5.38</c:v>
                </c:pt>
                <c:pt idx="5">
                  <c:v>5.95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C0066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1"/>
              <c:layout>
                <c:manualLayout>
                  <c:x val="-1.5432098765432113E-3"/>
                  <c:y val="1.1224130643577971E-2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3"/>
              <c:layout>
                <c:manualLayout>
                  <c:x val="0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5432098765432113E-3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5"/>
              <c:layout>
                <c:manualLayout>
                  <c:x val="-1.5432098765432113E-3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3.92</c:v>
                </c:pt>
                <c:pt idx="1">
                  <c:v>3.54</c:v>
                </c:pt>
                <c:pt idx="2">
                  <c:v>3.4699999999999998</c:v>
                </c:pt>
                <c:pt idx="3">
                  <c:v>3.38</c:v>
                </c:pt>
                <c:pt idx="4">
                  <c:v>3.96</c:v>
                </c:pt>
                <c:pt idx="5">
                  <c:v>4.2300000000000004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overlap val="100"/>
        <c:axId val="88704896"/>
        <c:axId val="88706432"/>
      </c:barChart>
      <c:catAx>
        <c:axId val="88704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8706432"/>
        <c:crosses val="autoZero"/>
        <c:auto val="1"/>
        <c:lblAlgn val="ctr"/>
        <c:lblOffset val="100"/>
      </c:catAx>
      <c:valAx>
        <c:axId val="88706432"/>
        <c:scaling>
          <c:orientation val="minMax"/>
        </c:scaling>
        <c:delete val="1"/>
        <c:axPos val="l"/>
        <c:numFmt formatCode="General" sourceLinked="1"/>
        <c:tickLblPos val="nextTo"/>
        <c:crossAx val="887048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36"/>
          <c:h val="0.7428246762070337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533E-3"/>
                  <c:y val="-7.856913545249928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37E-3"/>
                  <c:y val="-6.1732718539678801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26E-3"/>
                  <c:y val="-7.8568914505045745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299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4.7699999999999996</c:v>
                </c:pt>
                <c:pt idx="1">
                  <c:v>4.8899999999999997</c:v>
                </c:pt>
                <c:pt idx="2">
                  <c:v>4.92</c:v>
                </c:pt>
                <c:pt idx="3">
                  <c:v>4.67</c:v>
                </c:pt>
                <c:pt idx="4">
                  <c:v>5.04</c:v>
                </c:pt>
                <c:pt idx="5">
                  <c:v>4.6399999999999997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C0066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1"/>
              <c:layout>
                <c:manualLayout>
                  <c:x val="-1.5432098765432117E-3"/>
                  <c:y val="1.1224130643577976E-2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3"/>
              <c:layout>
                <c:manualLayout>
                  <c:x val="0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5432098765432117E-3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5"/>
              <c:layout>
                <c:manualLayout>
                  <c:x val="-1.5432098765432117E-3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4.05</c:v>
                </c:pt>
                <c:pt idx="1">
                  <c:v>3.65</c:v>
                </c:pt>
                <c:pt idx="2">
                  <c:v>3.9899999999999998</c:v>
                </c:pt>
                <c:pt idx="3">
                  <c:v>3.72</c:v>
                </c:pt>
                <c:pt idx="4">
                  <c:v>3.92</c:v>
                </c:pt>
                <c:pt idx="5">
                  <c:v>4.18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overlap val="100"/>
        <c:axId val="88781568"/>
        <c:axId val="88783104"/>
      </c:barChart>
      <c:catAx>
        <c:axId val="88781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8783104"/>
        <c:crosses val="autoZero"/>
        <c:auto val="1"/>
        <c:lblAlgn val="ctr"/>
        <c:lblOffset val="100"/>
      </c:catAx>
      <c:valAx>
        <c:axId val="88783104"/>
        <c:scaling>
          <c:orientation val="minMax"/>
        </c:scaling>
        <c:delete val="1"/>
        <c:axPos val="l"/>
        <c:numFmt formatCode="General" sourceLinked="1"/>
        <c:tickLblPos val="nextTo"/>
        <c:crossAx val="8878156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4.0123456790123468E-2"/>
          <c:y val="3.0866359269839386E-2"/>
          <c:w val="0.95987654320987958"/>
          <c:h val="0.7428246762070338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7.716049382716055E-3"/>
                  <c:y val="-7.856913545249928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6296296296296346E-3"/>
                  <c:y val="-6.173271853967880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3.0864197530864235E-3"/>
                  <c:y val="-7.8568914505045773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331389131914E-3"/>
                  <c:y val="-7.01508165223622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6.4538751200573313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9.8211364078760743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lang="en-GB" sz="2000" b="1">
                    <a:latin typeface="Verdana" pitchFamily="34" charset="0"/>
                  </a:defRPr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4.1899999999999995</c:v>
                </c:pt>
                <c:pt idx="1">
                  <c:v>4.74</c:v>
                </c:pt>
                <c:pt idx="2">
                  <c:v>4.49</c:v>
                </c:pt>
                <c:pt idx="3">
                  <c:v>4.4800000000000004</c:v>
                </c:pt>
                <c:pt idx="4">
                  <c:v>4.7699999999999996</c:v>
                </c:pt>
                <c:pt idx="5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CC0066"/>
              </a:solidFill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1"/>
              <c:layout>
                <c:manualLayout>
                  <c:x val="-1.5432098765432122E-3"/>
                  <c:y val="1.1224130643577981E-2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</c:dLbl>
            <c:dLbl>
              <c:idx val="3"/>
              <c:layout>
                <c:manualLayout>
                  <c:x val="0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5432098765432122E-3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dLbl>
              <c:idx val="5"/>
              <c:layout>
                <c:manualLayout>
                  <c:x val="-1.5432098765432122E-3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lang="en-GB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1">
                  <c:v>3.68</c:v>
                </c:pt>
                <c:pt idx="2">
                  <c:v>4.04</c:v>
                </c:pt>
                <c:pt idx="3">
                  <c:v>3.72</c:v>
                </c:pt>
                <c:pt idx="4">
                  <c:v>4.1899999999999995</c:v>
                </c:pt>
                <c:pt idx="5">
                  <c:v>4.45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it-IT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Italy</c:v>
                </c:pt>
                <c:pt idx="1">
                  <c:v>USA</c:v>
                </c:pt>
                <c:pt idx="2">
                  <c:v>Germany</c:v>
                </c:pt>
                <c:pt idx="3">
                  <c:v>UK</c:v>
                </c:pt>
                <c:pt idx="4">
                  <c:v>Nethrlands</c:v>
                </c:pt>
                <c:pt idx="5">
                  <c:v>China/Taiw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overlap val="100"/>
        <c:axId val="89029632"/>
        <c:axId val="89035520"/>
      </c:barChart>
      <c:catAx>
        <c:axId val="89029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 sz="1300" b="1" spc="-100" baseline="0">
                <a:latin typeface="Verdana" pitchFamily="34" charset="0"/>
              </a:defRPr>
            </a:pPr>
            <a:endParaRPr lang="it-IT"/>
          </a:p>
        </c:txPr>
        <c:crossAx val="89035520"/>
        <c:crosses val="autoZero"/>
        <c:auto val="1"/>
        <c:lblAlgn val="ctr"/>
        <c:lblOffset val="100"/>
      </c:catAx>
      <c:valAx>
        <c:axId val="89035520"/>
        <c:scaling>
          <c:orientation val="minMax"/>
        </c:scaling>
        <c:delete val="1"/>
        <c:axPos val="l"/>
        <c:numFmt formatCode="General" sourceLinked="1"/>
        <c:tickLblPos val="nextTo"/>
        <c:crossAx val="8902963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3DE7-5B40-4491-BF78-0D5327050D2A}" type="datetimeFigureOut">
              <a:rPr lang="it-IT" smtClean="0"/>
              <a:pPr/>
              <a:t>13/10/2008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ACE-9A38-4A4F-BE89-A37F1E13B5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wmf"/><Relationship Id="rId7" Type="http://schemas.openxmlformats.org/officeDocument/2006/relationships/image" Target="../media/image10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21431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4000" b="1" dirty="0" smtClean="0">
                <a:solidFill>
                  <a:srgbClr val="0000FF"/>
                </a:solidFill>
              </a:rPr>
              <a:t/>
            </a:r>
            <a:br>
              <a:rPr lang="it-IT" sz="4000" b="1" dirty="0" smtClean="0">
                <a:solidFill>
                  <a:srgbClr val="0000FF"/>
                </a:solidFill>
              </a:rPr>
            </a:br>
            <a:r>
              <a:rPr lang="it-IT" sz="4000" dirty="0" smtClean="0">
                <a:solidFill>
                  <a:srgbClr val="0000FF"/>
                </a:solidFill>
              </a:rPr>
              <a:t> </a:t>
            </a:r>
            <a:r>
              <a:rPr lang="it-IT" sz="4000" b="1" dirty="0" smtClean="0">
                <a:solidFill>
                  <a:srgbClr val="0070C0"/>
                </a:solidFill>
                <a:latin typeface="Verdana" pitchFamily="34" charset="0"/>
              </a:rPr>
              <a:t>Openness with Information</a:t>
            </a:r>
            <a:r>
              <a:rPr lang="it-IT" sz="4000" b="1" dirty="0" smtClean="0">
                <a:latin typeface="Verdana" pitchFamily="34" charset="0"/>
              </a:rPr>
              <a:t/>
            </a:r>
            <a:br>
              <a:rPr lang="it-IT" sz="4000" b="1" dirty="0" smtClean="0">
                <a:latin typeface="Verdana" pitchFamily="34" charset="0"/>
              </a:rPr>
            </a:br>
            <a:r>
              <a:rPr lang="it-IT" sz="4000" b="1" dirty="0" smtClean="0">
                <a:latin typeface="Verdana" pitchFamily="34" charset="0"/>
              </a:rPr>
              <a:t>&amp; </a:t>
            </a:r>
            <a:br>
              <a:rPr lang="it-IT" sz="4000" b="1" dirty="0" smtClean="0">
                <a:latin typeface="Verdana" pitchFamily="34" charset="0"/>
              </a:rPr>
            </a:br>
            <a:r>
              <a:rPr lang="it-IT" sz="4000" b="1" dirty="0" smtClean="0">
                <a:solidFill>
                  <a:srgbClr val="FFC000"/>
                </a:solidFill>
                <a:latin typeface="Verdana" pitchFamily="34" charset="0"/>
              </a:rPr>
              <a:t>Emotional Accessibility </a:t>
            </a:r>
            <a:br>
              <a:rPr lang="it-IT" sz="4000" b="1" dirty="0" smtClean="0">
                <a:solidFill>
                  <a:srgbClr val="FFC000"/>
                </a:solidFill>
                <a:latin typeface="Verdana" pitchFamily="34" charset="0"/>
              </a:rPr>
            </a:br>
            <a:r>
              <a:rPr lang="it-IT" sz="4000" b="1" dirty="0" smtClean="0">
                <a:solidFill>
                  <a:srgbClr val="FFC000"/>
                </a:solidFill>
                <a:latin typeface="Verdana" pitchFamily="34" charset="0"/>
              </a:rPr>
              <a:t>Across Gender </a:t>
            </a:r>
            <a:r>
              <a:rPr lang="it-IT" sz="4000" dirty="0" smtClean="0">
                <a:solidFill>
                  <a:srgbClr val="FFC000"/>
                </a:solidFill>
              </a:rPr>
              <a:t/>
            </a:r>
            <a:br>
              <a:rPr lang="it-IT" sz="4000" dirty="0" smtClean="0">
                <a:solidFill>
                  <a:srgbClr val="FFC000"/>
                </a:solidFill>
              </a:rPr>
            </a:br>
            <a:endParaRPr lang="it-IT" sz="4000" b="1" dirty="0" smtClean="0">
              <a:solidFill>
                <a:srgbClr val="FFC000"/>
              </a:solidFill>
            </a:endParaRPr>
          </a:p>
        </p:txBody>
      </p:sp>
      <p:pic>
        <p:nvPicPr>
          <p:cNvPr id="7172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5016"/>
            <a:ext cx="1428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643314"/>
            <a:ext cx="222887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450240" y="3693900"/>
            <a:ext cx="1785925" cy="211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3714752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500042"/>
            <a:ext cx="8229600" cy="85727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 </a:t>
            </a:r>
            <a:r>
              <a:rPr lang="it-IT" sz="3200" b="1" dirty="0" err="1" smtClean="0"/>
              <a:t>Responses</a:t>
            </a:r>
            <a:r>
              <a:rPr lang="it-IT" sz="3200" b="1" dirty="0" smtClean="0"/>
              <a:t> </a:t>
            </a:r>
            <a:br>
              <a:rPr lang="it-IT" sz="3200" b="1" dirty="0" smtClean="0"/>
            </a:br>
            <a:endParaRPr lang="en-GB" sz="3200" dirty="0" smtClean="0"/>
          </a:p>
        </p:txBody>
      </p:sp>
      <p:sp>
        <p:nvSpPr>
          <p:cNvPr id="3075" name="Text Placeholder 4"/>
          <p:cNvSpPr>
            <a:spLocks noGrp="1"/>
          </p:cNvSpPr>
          <p:nvPr>
            <p:ph idx="1"/>
          </p:nvPr>
        </p:nvSpPr>
        <p:spPr>
          <a:xfrm>
            <a:off x="1500188" y="1500173"/>
            <a:ext cx="6357937" cy="5357827"/>
          </a:xfrm>
        </p:spPr>
        <p:txBody>
          <a:bodyPr>
            <a:normAutofit/>
          </a:bodyPr>
          <a:lstStyle/>
          <a:p>
            <a:pPr marL="1874838" indent="185738">
              <a:buFont typeface="Arial" charset="0"/>
              <a:buNone/>
            </a:pPr>
            <a:r>
              <a:rPr lang="it-IT" b="1" dirty="0" smtClean="0">
                <a:solidFill>
                  <a:srgbClr val="FF00FF"/>
                </a:solidFill>
              </a:rPr>
              <a:t>Usa                  166      </a:t>
            </a:r>
          </a:p>
          <a:p>
            <a:pPr marL="1874838" indent="185738">
              <a:lnSpc>
                <a:spcPct val="150000"/>
              </a:lnSpc>
              <a:buFont typeface="Arial" charset="0"/>
              <a:buNone/>
            </a:pPr>
            <a:r>
              <a:rPr lang="it-IT" b="1" dirty="0" err="1" smtClean="0">
                <a:solidFill>
                  <a:srgbClr val="FFC000"/>
                </a:solidFill>
              </a:rPr>
              <a:t>Germany</a:t>
            </a:r>
            <a:r>
              <a:rPr lang="it-IT" b="1" dirty="0" smtClean="0">
                <a:solidFill>
                  <a:srgbClr val="FFC000"/>
                </a:solidFill>
              </a:rPr>
              <a:t>          95  </a:t>
            </a:r>
          </a:p>
          <a:p>
            <a:pPr marL="1874838" indent="185738">
              <a:buFont typeface="Arial" charset="0"/>
              <a:buNone/>
            </a:pPr>
            <a:r>
              <a:rPr lang="it-IT" b="1" dirty="0" smtClean="0">
                <a:solidFill>
                  <a:srgbClr val="00B0F0"/>
                </a:solidFill>
              </a:rPr>
              <a:t>Italy                   66 </a:t>
            </a:r>
          </a:p>
          <a:p>
            <a:pPr marL="1874838" indent="185738">
              <a:lnSpc>
                <a:spcPct val="150000"/>
              </a:lnSpc>
              <a:buFont typeface="Arial" charset="0"/>
              <a:buNone/>
            </a:pPr>
            <a:r>
              <a:rPr lang="it-IT" b="1" dirty="0" err="1" smtClean="0">
                <a:solidFill>
                  <a:srgbClr val="00B050"/>
                </a:solidFill>
              </a:rPr>
              <a:t>Uk</a:t>
            </a:r>
            <a:r>
              <a:rPr lang="it-IT" b="1" dirty="0" smtClean="0">
                <a:solidFill>
                  <a:srgbClr val="00B050"/>
                </a:solidFill>
              </a:rPr>
              <a:t>                      65  </a:t>
            </a:r>
          </a:p>
          <a:p>
            <a:pPr marL="1874838" indent="185738">
              <a:lnSpc>
                <a:spcPct val="150000"/>
              </a:lnSpc>
              <a:buFont typeface="Arial" charset="0"/>
              <a:buNone/>
            </a:pPr>
            <a:r>
              <a:rPr lang="it-IT" b="1" dirty="0" smtClean="0">
                <a:solidFill>
                  <a:srgbClr val="0070C0"/>
                </a:solidFill>
              </a:rPr>
              <a:t>The NL 		 </a:t>
            </a:r>
            <a:r>
              <a:rPr lang="it-IT" b="1" dirty="0" smtClean="0">
                <a:solidFill>
                  <a:srgbClr val="0070C0"/>
                </a:solidFill>
              </a:rPr>
              <a:t>30 </a:t>
            </a:r>
            <a:endParaRPr lang="it-IT" b="1" dirty="0" smtClean="0">
              <a:solidFill>
                <a:srgbClr val="0070C0"/>
              </a:solidFill>
            </a:endParaRPr>
          </a:p>
          <a:p>
            <a:pPr marL="1874838" indent="185738">
              <a:buFont typeface="Arial" charset="0"/>
              <a:buNone/>
            </a:pPr>
            <a:r>
              <a:rPr lang="it-IT" b="1" dirty="0" smtClean="0">
                <a:solidFill>
                  <a:srgbClr val="FF0000"/>
                </a:solidFill>
              </a:rPr>
              <a:t>China Taiwan   22</a:t>
            </a:r>
            <a:br>
              <a:rPr lang="it-IT" b="1" dirty="0" smtClean="0">
                <a:solidFill>
                  <a:srgbClr val="FF0000"/>
                </a:solidFill>
              </a:rPr>
            </a:br>
            <a:endParaRPr lang="en-GB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2" descr="C:\Documents and Settings\Utente\Documenti\CLIPART\POWERPNT\USAB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500188"/>
            <a:ext cx="692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C:\Documents and Settings\Utente\Documenti\CLIPART\POWERPNT\GERMANIB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2143125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C:\Documents and Settings\Utente\Documenti\CLIPART\POWERPNT\REGNUNIB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3571875"/>
            <a:ext cx="642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4" descr="C:\Documents and Settings\Utente\Documenti\CLIPART\POWERPNT\CINAB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500" y="5143500"/>
            <a:ext cx="638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5" descr="C:\Documents and Settings\Utente\Documenti\CLIPART\POWERPNT\TAIWANB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75" y="5143500"/>
            <a:ext cx="6000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0" y="2857500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0" y="4357688"/>
            <a:ext cx="642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500708"/>
            <a:ext cx="1428750" cy="135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72505" cy="128589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err="1" smtClean="0"/>
              <a:t>Overall</a:t>
            </a:r>
            <a:r>
              <a:rPr lang="it-IT" b="1" dirty="0" smtClean="0"/>
              <a:t> relative focus</a:t>
            </a:r>
            <a:endParaRPr lang="en-GB" b="1" dirty="0" smtClean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472518" cy="418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72505" cy="128589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Being generous rather than possessive with information and ideas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latin typeface="Arial Black" pitchFamily="34" charset="0"/>
              </a:rPr>
              <a:t>OR </a:t>
            </a:r>
            <a:br>
              <a:rPr lang="en-US" sz="2400" dirty="0" smtClean="0">
                <a:latin typeface="Arial Black" pitchFamily="34" charset="0"/>
              </a:rPr>
            </a:br>
            <a:r>
              <a:rPr lang="en-US" sz="2400" dirty="0" smtClean="0">
                <a:solidFill>
                  <a:srgbClr val="FFC000"/>
                </a:solidFill>
                <a:latin typeface="Arial Black" pitchFamily="34" charset="0"/>
              </a:rPr>
              <a:t>Expressing views with passion, showing what they really care about</a:t>
            </a:r>
            <a:endParaRPr lang="en-GB" sz="2400" b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143116"/>
          <a:ext cx="8358246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72505" cy="128589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Exchanging information in a proactive, transparent and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unambiguos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way</a:t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OR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FFC000"/>
                </a:solidFill>
                <a:latin typeface="Arial Black" pitchFamily="34" charset="0"/>
              </a:rPr>
              <a:t>showing me their sincerity and commitment  by expressing their emotions openly</a:t>
            </a:r>
            <a:endParaRPr lang="en-GB" sz="2400" b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143116"/>
          <a:ext cx="8358246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72505" cy="128589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Being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open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about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their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needs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motives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conflicts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and interest</a:t>
            </a:r>
            <a:r>
              <a:rPr lang="it-IT" sz="240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OR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making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an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emotional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investment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in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their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relationship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by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sharing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problems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,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doubts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and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fears</a:t>
            </a:r>
            <a:endParaRPr lang="en-GB" sz="2400" b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143116"/>
          <a:ext cx="8358246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72505" cy="200026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Trusting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me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with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sensitive information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without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comprimising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confidentiality</a:t>
            </a:r>
            <a:r>
              <a:rPr lang="it-IT" sz="2400" dirty="0" smtClean="0">
                <a:latin typeface="Arial Black" pitchFamily="34" charset="0"/>
              </a:rPr>
              <a:t/>
            </a:r>
            <a:br>
              <a:rPr lang="it-IT" sz="2400" dirty="0" smtClean="0">
                <a:latin typeface="Arial Black" pitchFamily="34" charset="0"/>
              </a:rPr>
            </a:br>
            <a:r>
              <a:rPr lang="it-IT" sz="2400" dirty="0" smtClean="0">
                <a:latin typeface="Arial Black" pitchFamily="34" charset="0"/>
              </a:rPr>
              <a:t>OR</a:t>
            </a:r>
            <a:br>
              <a:rPr lang="it-IT" sz="2400" dirty="0" smtClean="0">
                <a:latin typeface="Arial Black" pitchFamily="34" charset="0"/>
              </a:rPr>
            </a:b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Investing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in building a personal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as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well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as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professional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relationship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Arial Black" pitchFamily="34" charset="0"/>
              </a:rPr>
              <a:t>with</a:t>
            </a: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> me</a:t>
            </a:r>
            <a:b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it-IT" sz="2400" dirty="0" smtClean="0">
                <a:solidFill>
                  <a:srgbClr val="FFC000"/>
                </a:solidFill>
                <a:latin typeface="Arial Black" pitchFamily="34" charset="0"/>
              </a:rPr>
            </a:br>
            <a:endParaRPr lang="en-GB" sz="2400" b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143116"/>
          <a:ext cx="8358246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Documents and Settings\Marianna A. Crestani\Documenti\Granada 2008\Presentation\logo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13"/>
            <a:ext cx="1428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63</Words>
  <Application>Microsoft Office PowerPoint</Application>
  <PresentationFormat>Presentazione su schermo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  Openness with Information &amp;  Emotional Accessibility  Across Gender  </vt:lpstr>
      <vt:lpstr>  Responses  </vt:lpstr>
      <vt:lpstr>Overall relative focus</vt:lpstr>
      <vt:lpstr>  Being generous rather than possessive with information and ideas OR  Expressing views with passion, showing what they really care about</vt:lpstr>
      <vt:lpstr>  Exchanging information in a proactive, transparent and unambiguos way OR showing me their sincerity and commitment  by expressing their emotions openly</vt:lpstr>
      <vt:lpstr>   Being open about their needs, motives, conflicts and interest OR making an emotional investment in their relationship by sharing problems, doubts and fears</vt:lpstr>
      <vt:lpstr>  Trusting me with sensitive information without comprimising confidentiality OR Investing in building a personal as well as professional relationship with me  </vt:lpstr>
    </vt:vector>
  </TitlesOfParts>
  <Company>SynergyPlus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ACROSS CULTURES </dc:title>
  <dc:creator>Marianna Amy Crestani </dc:creator>
  <cp:lastModifiedBy>Marianna Amy Crestani </cp:lastModifiedBy>
  <cp:revision>10</cp:revision>
  <dcterms:created xsi:type="dcterms:W3CDTF">2008-10-07T12:59:16Z</dcterms:created>
  <dcterms:modified xsi:type="dcterms:W3CDTF">2008-10-13T13:42:53Z</dcterms:modified>
</cp:coreProperties>
</file>