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2" r:id="rId3"/>
    <p:sldId id="263" r:id="rId4"/>
    <p:sldId id="264" r:id="rId5"/>
    <p:sldId id="268" r:id="rId6"/>
    <p:sldId id="265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603" autoAdjust="0"/>
  </p:normalViewPr>
  <p:slideViewPr>
    <p:cSldViewPr>
      <p:cViewPr varScale="1">
        <p:scale>
          <a:sx n="74" d="100"/>
          <a:sy n="74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4.0123456790123482E-2"/>
          <c:y val="3.0866359269839397E-2"/>
          <c:w val="0.95987654320987958"/>
          <c:h val="0.74282467620703385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-7.7160493827160568E-3"/>
                  <c:y val="-7.8569135452499314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4.6296296296296372E-3"/>
                  <c:y val="-6.1732718539678814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3.0864197530864244E-3"/>
                  <c:y val="-7.8568914505045773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5433313891319144E-3"/>
                  <c:y val="-7.01508165223622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"/>
                  <c:y val="-6.4538751200573313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"/>
                  <c:y val="-9.8211364078760757E-2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11.29</c:v>
                </c:pt>
                <c:pt idx="1">
                  <c:v>11.28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CC0066"/>
              </a:solidFill>
            </a:ln>
          </c:spPr>
          <c:dLbls>
            <c:dLbl>
              <c:idx val="0"/>
              <c:spPr/>
              <c:txPr>
                <a:bodyPr/>
                <a:lstStyle/>
                <a:p>
                  <a:pPr>
                    <a:defRPr lang="en-GB" sz="2400" b="1"/>
                  </a:pPr>
                  <a:endParaRPr lang="it-IT"/>
                </a:p>
              </c:txPr>
            </c:dLbl>
            <c:dLbl>
              <c:idx val="1"/>
              <c:layout>
                <c:manualLayout>
                  <c:x val="-1.5432098765432126E-3"/>
                  <c:y val="1.1224130643577985E-2"/>
                </c:manualLayout>
              </c:layout>
              <c:spPr/>
              <c:txPr>
                <a:bodyPr/>
                <a:lstStyle/>
                <a:p>
                  <a:pPr>
                    <a:defRPr lang="en-GB" sz="2400" b="1"/>
                  </a:pPr>
                  <a:endParaRPr lang="it-IT"/>
                </a:p>
              </c:txPr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lang="en-GB" sz="2400" b="1"/>
                  </a:pPr>
                  <a:endParaRPr lang="it-IT"/>
                </a:p>
              </c:txPr>
            </c:dLbl>
            <c:dLbl>
              <c:idx val="3"/>
              <c:layout>
                <c:manualLayout>
                  <c:x val="0"/>
                  <c:y val="5.6120653217889777E-3"/>
                </c:manualLayout>
              </c:layout>
              <c:spPr/>
              <c:txPr>
                <a:bodyPr/>
                <a:lstStyle/>
                <a:p>
                  <a:pPr>
                    <a:defRPr lang="en-GB" sz="2400" b="1"/>
                  </a:pPr>
                  <a:endParaRPr lang="it-IT"/>
                </a:p>
              </c:txPr>
              <c:showVal val="1"/>
            </c:dLbl>
            <c:dLbl>
              <c:idx val="4"/>
              <c:layout>
                <c:manualLayout>
                  <c:x val="1.5432098765432126E-3"/>
                  <c:y val="8.4180979826834704E-3"/>
                </c:manualLayout>
              </c:layout>
              <c:spPr/>
              <c:txPr>
                <a:bodyPr/>
                <a:lstStyle/>
                <a:p>
                  <a:pPr>
                    <a:defRPr lang="en-GB" sz="2400" b="1"/>
                  </a:pPr>
                  <a:endParaRPr lang="it-IT"/>
                </a:p>
              </c:txPr>
              <c:showVal val="1"/>
            </c:dLbl>
            <c:dLbl>
              <c:idx val="5"/>
              <c:layout>
                <c:manualLayout>
                  <c:x val="-1.5432098765432126E-3"/>
                  <c:y val="5.6120653217889777E-3"/>
                </c:manualLayout>
              </c:layout>
              <c:spPr/>
              <c:txPr>
                <a:bodyPr/>
                <a:lstStyle/>
                <a:p>
                  <a:pPr>
                    <a:defRPr lang="en-GB" sz="2400" b="1"/>
                  </a:pPr>
                  <a:endParaRPr lang="it-IT"/>
                </a:p>
              </c:txPr>
              <c:showVal val="1"/>
            </c:dLbl>
            <c:txPr>
              <a:bodyPr/>
              <a:lstStyle/>
              <a:p>
                <a:pPr>
                  <a:defRPr lang="en-GB" sz="2400"/>
                </a:pPr>
                <a:endParaRPr lang="it-IT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8.7100000000000009</c:v>
                </c:pt>
                <c:pt idx="1">
                  <c:v>8.7100000000000009</c:v>
                </c:pt>
              </c:numCache>
            </c:numRef>
          </c:val>
        </c:ser>
        <c:dLbls>
          <c:showVal val="1"/>
        </c:dLbls>
        <c:overlap val="100"/>
        <c:axId val="94479872"/>
        <c:axId val="94481408"/>
      </c:barChart>
      <c:catAx>
        <c:axId val="944798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2800" b="1" spc="-100" baseline="0">
                <a:latin typeface="Verdana" pitchFamily="34" charset="0"/>
              </a:defRPr>
            </a:pPr>
            <a:endParaRPr lang="it-IT"/>
          </a:p>
        </c:txPr>
        <c:crossAx val="94481408"/>
        <c:crosses val="autoZero"/>
        <c:auto val="1"/>
        <c:lblAlgn val="ctr"/>
        <c:lblOffset val="100"/>
      </c:catAx>
      <c:valAx>
        <c:axId val="94481408"/>
        <c:scaling>
          <c:orientation val="minMax"/>
        </c:scaling>
        <c:delete val="1"/>
        <c:axPos val="l"/>
        <c:numFmt formatCode="General" sourceLinked="1"/>
        <c:tickLblPos val="nextTo"/>
        <c:crossAx val="9447987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4.0123456790123482E-2"/>
          <c:y val="3.086635926983939E-2"/>
          <c:w val="0.95987654320987981"/>
          <c:h val="0.74282467620703396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-3.2191138454943148E-3"/>
                  <c:y val="-8.7930641571199539E-3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4.6296296296296389E-3"/>
                  <c:y val="-6.1732718539678814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3.0864197530864252E-3"/>
                  <c:y val="-7.8568914505045787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5433313891319142E-3"/>
                  <c:y val="-7.01508165223622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"/>
                  <c:y val="-6.4538751200573313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"/>
                  <c:y val="-9.8211364078760743E-2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2.5499999999999998</c:v>
                </c:pt>
                <c:pt idx="1">
                  <c:v>2.79</c:v>
                </c:pt>
              </c:numCache>
            </c:numRef>
          </c:val>
        </c:ser>
        <c:dLbls>
          <c:showVal val="1"/>
        </c:dLbls>
        <c:overlap val="100"/>
        <c:axId val="97579776"/>
        <c:axId val="97977472"/>
      </c:barChart>
      <c:catAx>
        <c:axId val="975797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2800" b="1" spc="-100" baseline="0">
                <a:latin typeface="Verdana" pitchFamily="34" charset="0"/>
              </a:defRPr>
            </a:pPr>
            <a:endParaRPr lang="it-IT"/>
          </a:p>
        </c:txPr>
        <c:crossAx val="97977472"/>
        <c:crosses val="autoZero"/>
        <c:auto val="1"/>
        <c:lblAlgn val="ctr"/>
        <c:lblOffset val="100"/>
      </c:catAx>
      <c:valAx>
        <c:axId val="97977472"/>
        <c:scaling>
          <c:orientation val="minMax"/>
        </c:scaling>
        <c:delete val="1"/>
        <c:axPos val="l"/>
        <c:numFmt formatCode="General" sourceLinked="1"/>
        <c:tickLblPos val="nextTo"/>
        <c:crossAx val="9757977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4.0123456790123482E-2"/>
          <c:y val="3.086635926983939E-2"/>
          <c:w val="0.95987654320987992"/>
          <c:h val="0.74282467620703418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-7.7160493827160611E-3"/>
                  <c:y val="-7.85691354524993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4.6296296296296406E-3"/>
                  <c:y val="-6.1732718539678814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3.0864197530864257E-3"/>
                  <c:y val="-7.85689145050458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5433313891319142E-3"/>
                  <c:y val="-7.01508165223622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"/>
                  <c:y val="-6.4538751200573313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"/>
                  <c:y val="-9.8211364078760743E-2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lang="it-IT"/>
                </a:pPr>
                <a:endParaRPr lang="it-IT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2.4499999999999997</c:v>
                </c:pt>
                <c:pt idx="1">
                  <c:v>2.21</c:v>
                </c:pt>
              </c:numCache>
            </c:numRef>
          </c:val>
        </c:ser>
        <c:dLbls>
          <c:showVal val="1"/>
        </c:dLbls>
        <c:overlap val="100"/>
        <c:axId val="56886400"/>
        <c:axId val="56887936"/>
      </c:barChart>
      <c:catAx>
        <c:axId val="568864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it-IT"/>
            </a:pPr>
            <a:endParaRPr lang="it-IT"/>
          </a:p>
        </c:txPr>
        <c:crossAx val="56887936"/>
        <c:crosses val="autoZero"/>
        <c:auto val="1"/>
        <c:lblAlgn val="ctr"/>
        <c:lblOffset val="100"/>
      </c:catAx>
      <c:valAx>
        <c:axId val="56887936"/>
        <c:scaling>
          <c:orientation val="minMax"/>
        </c:scaling>
        <c:delete val="1"/>
        <c:axPos val="l"/>
        <c:numFmt formatCode="General" sourceLinked="1"/>
        <c:tickLblPos val="nextTo"/>
        <c:crossAx val="5688640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800" b="1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4.0123456790123482E-2"/>
          <c:y val="3.086635926983939E-2"/>
          <c:w val="0.95987654320988025"/>
          <c:h val="0.74282467620703474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-7.7160493827160689E-3"/>
                  <c:y val="-7.85691354524993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4.6296296296296441E-3"/>
                  <c:y val="-6.1732718539678814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3.0864197530864283E-3"/>
                  <c:y val="-7.8568914505045842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5433313891319142E-3"/>
                  <c:y val="-7.01508165223622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"/>
                  <c:y val="-6.4538751200573313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"/>
                  <c:y val="-9.8211364078760743E-2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lang="en-GB" sz="24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2.02</c:v>
                </c:pt>
                <c:pt idx="1">
                  <c:v>1.9100000000000001</c:v>
                </c:pt>
              </c:numCache>
            </c:numRef>
          </c:val>
        </c:ser>
        <c:dLbls>
          <c:showVal val="1"/>
        </c:dLbls>
        <c:overlap val="100"/>
        <c:axId val="56985088"/>
        <c:axId val="56987008"/>
      </c:barChart>
      <c:catAx>
        <c:axId val="569850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2800" b="1" spc="-100" baseline="0">
                <a:latin typeface="Verdana" pitchFamily="34" charset="0"/>
              </a:defRPr>
            </a:pPr>
            <a:endParaRPr lang="it-IT"/>
          </a:p>
        </c:txPr>
        <c:crossAx val="56987008"/>
        <c:crosses val="autoZero"/>
        <c:auto val="1"/>
        <c:lblAlgn val="ctr"/>
        <c:lblOffset val="100"/>
      </c:catAx>
      <c:valAx>
        <c:axId val="56987008"/>
        <c:scaling>
          <c:orientation val="minMax"/>
        </c:scaling>
        <c:delete val="1"/>
        <c:axPos val="l"/>
        <c:numFmt formatCode="General" sourceLinked="1"/>
        <c:tickLblPos val="nextTo"/>
        <c:crossAx val="5698508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4.0123456790123482E-2"/>
          <c:y val="3.086635926983939E-2"/>
          <c:w val="0.95987654320988003"/>
          <c:h val="0.74282467620703441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-9.2149700950767809E-3"/>
                  <c:y val="3.3418899092123892E-3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4.6296296296296424E-3"/>
                  <c:y val="-6.1732718539678814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3.0864197530864265E-3"/>
                  <c:y val="-7.8568914505045814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5433313891319142E-3"/>
                  <c:y val="-7.01508165223622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"/>
                  <c:y val="-6.4538751200573313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"/>
                  <c:y val="-9.8211364078760743E-2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lang="en-GB" sz="24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2.98</c:v>
                </c:pt>
                <c:pt idx="1">
                  <c:v>3.09</c:v>
                </c:pt>
              </c:numCache>
            </c:numRef>
          </c:val>
        </c:ser>
        <c:dLbls>
          <c:showVal val="1"/>
        </c:dLbls>
        <c:overlap val="100"/>
        <c:axId val="57008512"/>
        <c:axId val="57010048"/>
      </c:barChart>
      <c:catAx>
        <c:axId val="570085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2800" b="1" spc="-100" baseline="0">
                <a:latin typeface="Verdana" pitchFamily="34" charset="0"/>
              </a:defRPr>
            </a:pPr>
            <a:endParaRPr lang="it-IT"/>
          </a:p>
        </c:txPr>
        <c:crossAx val="57010048"/>
        <c:crosses val="autoZero"/>
        <c:auto val="1"/>
        <c:lblAlgn val="ctr"/>
        <c:lblOffset val="100"/>
      </c:catAx>
      <c:valAx>
        <c:axId val="57010048"/>
        <c:scaling>
          <c:orientation val="minMax"/>
        </c:scaling>
        <c:delete val="1"/>
        <c:axPos val="l"/>
        <c:numFmt formatCode="General" sourceLinked="1"/>
        <c:tickLblPos val="nextTo"/>
        <c:crossAx val="5700851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4.0123456790123482E-2"/>
          <c:y val="3.086635926983939E-2"/>
          <c:w val="0.95987654320988025"/>
          <c:h val="0.74282467620703474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-7.7160493827160689E-3"/>
                  <c:y val="-7.85691354524993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4.6296296296296441E-3"/>
                  <c:y val="-6.1732718539678814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3.0864197530864283E-3"/>
                  <c:y val="-7.8568914505045842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5433313891319142E-3"/>
                  <c:y val="-7.01508165223622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"/>
                  <c:y val="-6.4538751200573313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"/>
                  <c:y val="-9.8211364078760743E-2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lang="en-GB" sz="24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2.23</c:v>
                </c:pt>
                <c:pt idx="1">
                  <c:v>2.11</c:v>
                </c:pt>
              </c:numCache>
            </c:numRef>
          </c:val>
        </c:ser>
        <c:dLbls>
          <c:showVal val="1"/>
        </c:dLbls>
        <c:overlap val="100"/>
        <c:axId val="57143680"/>
        <c:axId val="57145216"/>
      </c:barChart>
      <c:catAx>
        <c:axId val="571436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2800" b="1" spc="-100" baseline="0">
                <a:latin typeface="Verdana" pitchFamily="34" charset="0"/>
              </a:defRPr>
            </a:pPr>
            <a:endParaRPr lang="it-IT"/>
          </a:p>
        </c:txPr>
        <c:crossAx val="57145216"/>
        <c:crosses val="autoZero"/>
        <c:auto val="1"/>
        <c:lblAlgn val="ctr"/>
        <c:lblOffset val="100"/>
      </c:catAx>
      <c:valAx>
        <c:axId val="57145216"/>
        <c:scaling>
          <c:orientation val="minMax"/>
        </c:scaling>
        <c:delete val="1"/>
        <c:axPos val="l"/>
        <c:numFmt formatCode="General" sourceLinked="1"/>
        <c:tickLblPos val="nextTo"/>
        <c:crossAx val="5714368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4.0123456790123482E-2"/>
          <c:y val="3.086635926983939E-2"/>
          <c:w val="0.95987654320988036"/>
          <c:h val="0.74282467620703485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-7.7160493827160715E-3"/>
                  <c:y val="-7.85691354524993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4.6296296296296459E-3"/>
                  <c:y val="-6.1732718539678814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3.0864197530864291E-3"/>
                  <c:y val="-7.8568914505045856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5433313891319142E-3"/>
                  <c:y val="-7.01508165223622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"/>
                  <c:y val="-6.4538751200573313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"/>
                  <c:y val="-9.8211364078760743E-2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2.77</c:v>
                </c:pt>
                <c:pt idx="1">
                  <c:v>2.8899999999999997</c:v>
                </c:pt>
              </c:numCache>
            </c:numRef>
          </c:val>
        </c:ser>
        <c:dLbls>
          <c:showVal val="1"/>
        </c:dLbls>
        <c:overlap val="100"/>
        <c:axId val="57221504"/>
        <c:axId val="57223040"/>
      </c:barChart>
      <c:catAx>
        <c:axId val="572215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2800" b="1" spc="-100" baseline="0">
                <a:latin typeface="Verdana" pitchFamily="34" charset="0"/>
              </a:defRPr>
            </a:pPr>
            <a:endParaRPr lang="it-IT"/>
          </a:p>
        </c:txPr>
        <c:crossAx val="57223040"/>
        <c:crosses val="autoZero"/>
        <c:auto val="1"/>
        <c:lblAlgn val="ctr"/>
        <c:lblOffset val="100"/>
      </c:catAx>
      <c:valAx>
        <c:axId val="57223040"/>
        <c:scaling>
          <c:orientation val="minMax"/>
        </c:scaling>
        <c:delete val="1"/>
        <c:axPos val="l"/>
        <c:numFmt formatCode="General" sourceLinked="1"/>
        <c:tickLblPos val="nextTo"/>
        <c:crossAx val="5722150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4.0123456790123482E-2"/>
          <c:y val="3.086635926983939E-2"/>
          <c:w val="0.95987654320988058"/>
          <c:h val="0.74282467620703496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70C0"/>
            </a:solidFill>
          </c:spPr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7.7160493827160741E-3"/>
                  <c:y val="-7.85691354524993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4.6296296296296476E-3"/>
                  <c:y val="-6.1732718539678814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3.0864197530864296E-3"/>
                  <c:y val="-7.856891450504587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5433313891319142E-3"/>
                  <c:y val="-7.01508165223622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"/>
                  <c:y val="-6.4538751200573313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"/>
                  <c:y val="-9.8211364078760743E-2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1.9000000000000001</c:v>
                </c:pt>
                <c:pt idx="1">
                  <c:v>1.9000000000000001</c:v>
                </c:pt>
              </c:numCache>
            </c:numRef>
          </c:val>
        </c:ser>
        <c:dLbls>
          <c:showVal val="1"/>
        </c:dLbls>
        <c:overlap val="100"/>
        <c:axId val="95374336"/>
        <c:axId val="57594624"/>
      </c:barChart>
      <c:catAx>
        <c:axId val="953743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2800" b="1" spc="-100" baseline="0">
                <a:latin typeface="Verdana" pitchFamily="34" charset="0"/>
              </a:defRPr>
            </a:pPr>
            <a:endParaRPr lang="it-IT"/>
          </a:p>
        </c:txPr>
        <c:crossAx val="57594624"/>
        <c:crosses val="autoZero"/>
        <c:auto val="1"/>
        <c:lblAlgn val="ctr"/>
        <c:lblOffset val="100"/>
      </c:catAx>
      <c:valAx>
        <c:axId val="57594624"/>
        <c:scaling>
          <c:orientation val="minMax"/>
        </c:scaling>
        <c:delete val="1"/>
        <c:axPos val="l"/>
        <c:numFmt formatCode="General" sourceLinked="1"/>
        <c:tickLblPos val="nextTo"/>
        <c:crossAx val="9537433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4.0123456790123482E-2"/>
          <c:y val="3.086635926983939E-2"/>
          <c:w val="0.95987654320988081"/>
          <c:h val="0.74282467620703518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-7.7160493827160767E-3"/>
                  <c:y val="-7.85691354524993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4.6296296296296493E-3"/>
                  <c:y val="-6.1732718539678814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3.08641975308643E-3"/>
                  <c:y val="-7.8568914505045884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5433313891319142E-3"/>
                  <c:y val="-7.01508165223622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"/>
                  <c:y val="-6.4538751200573313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"/>
                  <c:y val="-9.8211364078760743E-2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3.1</c:v>
                </c:pt>
                <c:pt idx="1">
                  <c:v>3.1</c:v>
                </c:pt>
              </c:numCache>
            </c:numRef>
          </c:val>
        </c:ser>
        <c:dLbls>
          <c:showVal val="1"/>
        </c:dLbls>
        <c:overlap val="100"/>
        <c:axId val="94487296"/>
        <c:axId val="94488832"/>
      </c:barChart>
      <c:catAx>
        <c:axId val="944872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2800" b="1" spc="-100" baseline="0">
                <a:latin typeface="Verdana" pitchFamily="34" charset="0"/>
              </a:defRPr>
            </a:pPr>
            <a:endParaRPr lang="it-IT"/>
          </a:p>
        </c:txPr>
        <c:crossAx val="94488832"/>
        <c:crosses val="autoZero"/>
        <c:auto val="1"/>
        <c:lblAlgn val="ctr"/>
        <c:lblOffset val="100"/>
      </c:catAx>
      <c:valAx>
        <c:axId val="94488832"/>
        <c:scaling>
          <c:orientation val="minMax"/>
        </c:scaling>
        <c:delete val="1"/>
        <c:axPos val="l"/>
        <c:numFmt formatCode="General" sourceLinked="1"/>
        <c:tickLblPos val="nextTo"/>
        <c:crossAx val="9448729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B131-F2C8-47A9-8D3C-95267428B8C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6C72-D304-4721-9181-C74049927D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B131-F2C8-47A9-8D3C-95267428B8C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6C72-D304-4721-9181-C74049927D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B131-F2C8-47A9-8D3C-95267428B8C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6C72-D304-4721-9181-C74049927D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B131-F2C8-47A9-8D3C-95267428B8C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6C72-D304-4721-9181-C74049927D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B131-F2C8-47A9-8D3C-95267428B8C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6C72-D304-4721-9181-C74049927D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B131-F2C8-47A9-8D3C-95267428B8C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6C72-D304-4721-9181-C74049927D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B131-F2C8-47A9-8D3C-95267428B8C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6C72-D304-4721-9181-C74049927D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B131-F2C8-47A9-8D3C-95267428B8C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6C72-D304-4721-9181-C74049927D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B131-F2C8-47A9-8D3C-95267428B8C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6C72-D304-4721-9181-C74049927D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B131-F2C8-47A9-8D3C-95267428B8C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6C72-D304-4721-9181-C74049927D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B131-F2C8-47A9-8D3C-95267428B8C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6C72-D304-4721-9181-C74049927D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8B131-F2C8-47A9-8D3C-95267428B8C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06C72-D304-4721-9181-C74049927D9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8229600" cy="21431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sz="4000" b="1" dirty="0" smtClean="0">
                <a:solidFill>
                  <a:srgbClr val="0000FF"/>
                </a:solidFill>
              </a:rPr>
              <a:t/>
            </a:r>
            <a:br>
              <a:rPr lang="it-IT" sz="4000" b="1" dirty="0" smtClean="0">
                <a:solidFill>
                  <a:srgbClr val="0000FF"/>
                </a:solidFill>
              </a:rPr>
            </a:br>
            <a:r>
              <a:rPr lang="it-IT" sz="4000" dirty="0" smtClean="0">
                <a:solidFill>
                  <a:srgbClr val="0000FF"/>
                </a:solidFill>
              </a:rPr>
              <a:t> </a:t>
            </a:r>
            <a:r>
              <a:rPr lang="it-IT" sz="4000" b="1" dirty="0" smtClean="0">
                <a:solidFill>
                  <a:srgbClr val="0070C0"/>
                </a:solidFill>
                <a:latin typeface="Verdana" pitchFamily="34" charset="0"/>
              </a:rPr>
              <a:t>Openness with Information</a:t>
            </a:r>
            <a:br>
              <a:rPr lang="it-IT" sz="4000" b="1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it-IT" sz="4000" b="1" dirty="0" smtClean="0">
                <a:latin typeface="Verdana" pitchFamily="34" charset="0"/>
              </a:rPr>
              <a:t>&amp; </a:t>
            </a:r>
            <a:br>
              <a:rPr lang="it-IT" sz="4000" b="1" dirty="0" smtClean="0">
                <a:latin typeface="Verdana" pitchFamily="34" charset="0"/>
              </a:rPr>
            </a:br>
            <a:r>
              <a:rPr lang="it-IT" sz="4000" b="1" dirty="0" smtClean="0">
                <a:solidFill>
                  <a:srgbClr val="FFC000"/>
                </a:solidFill>
                <a:latin typeface="Verdana" pitchFamily="34" charset="0"/>
              </a:rPr>
              <a:t>Emotional Accessibility </a:t>
            </a:r>
            <a:r>
              <a:rPr lang="it-IT" sz="4000" b="1" dirty="0" smtClean="0">
                <a:latin typeface="Verdana" pitchFamily="34" charset="0"/>
              </a:rPr>
              <a:t/>
            </a:r>
            <a:br>
              <a:rPr lang="it-IT" sz="4000" b="1" dirty="0" smtClean="0">
                <a:latin typeface="Verdana" pitchFamily="34" charset="0"/>
              </a:rPr>
            </a:br>
            <a:r>
              <a:rPr lang="it-IT" sz="4000" b="1" dirty="0" smtClean="0">
                <a:latin typeface="Verdana" pitchFamily="34" charset="0"/>
              </a:rPr>
              <a:t>Across Gender </a:t>
            </a:r>
            <a:r>
              <a:rPr lang="it-IT" sz="4000" dirty="0" smtClean="0">
                <a:solidFill>
                  <a:srgbClr val="0000FF"/>
                </a:solidFill>
              </a:rPr>
              <a:t/>
            </a:r>
            <a:br>
              <a:rPr lang="it-IT" sz="4000" dirty="0" smtClean="0">
                <a:solidFill>
                  <a:srgbClr val="0000FF"/>
                </a:solidFill>
              </a:rPr>
            </a:br>
            <a:endParaRPr lang="it-IT" sz="4000" b="1" dirty="0" smtClean="0">
              <a:solidFill>
                <a:srgbClr val="0000FF"/>
              </a:solidFill>
            </a:endParaRPr>
          </a:p>
        </p:txBody>
      </p:sp>
      <p:pic>
        <p:nvPicPr>
          <p:cNvPr id="7172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5016"/>
            <a:ext cx="14287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643314"/>
            <a:ext cx="2228874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6450240" y="3693900"/>
            <a:ext cx="1785925" cy="211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643306" y="3357562"/>
            <a:ext cx="18192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372505" cy="178595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sz="3200" dirty="0" smtClean="0">
                <a:latin typeface="Verdana" pitchFamily="34" charset="0"/>
              </a:rPr>
              <a:t>My trust in my work colleagues would be reduced if they were afraid to give me direct but objective feedback about what they think 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4" y="2071678"/>
          <a:ext cx="8472518" cy="418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9313"/>
            <a:ext cx="14287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372505" cy="128589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600" b="1" dirty="0" smtClean="0">
                <a:latin typeface="Verdana" pitchFamily="34" charset="0"/>
              </a:rPr>
              <a:t>Overall Relative Focus</a:t>
            </a:r>
            <a:endParaRPr lang="en-GB" sz="3600" b="1" dirty="0" smtClean="0">
              <a:latin typeface="Verdana" pitchFamily="34" charset="0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472518" cy="418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715016"/>
            <a:ext cx="14287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495" y="714356"/>
            <a:ext cx="8372505" cy="1285897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it-IT" sz="3200" dirty="0" err="1" smtClean="0">
                <a:latin typeface="Verdana" pitchFamily="34" charset="0"/>
              </a:rPr>
              <a:t>My</a:t>
            </a:r>
            <a:r>
              <a:rPr lang="it-IT" sz="3200" dirty="0" smtClean="0">
                <a:latin typeface="Verdana" pitchFamily="34" charset="0"/>
              </a:rPr>
              <a:t> </a:t>
            </a:r>
            <a:r>
              <a:rPr lang="it-IT" sz="3200" dirty="0" err="1" smtClean="0">
                <a:latin typeface="Verdana" pitchFamily="34" charset="0"/>
              </a:rPr>
              <a:t>decision</a:t>
            </a:r>
            <a:r>
              <a:rPr lang="it-IT" sz="3200" dirty="0" smtClean="0">
                <a:latin typeface="Verdana" pitchFamily="34" charset="0"/>
              </a:rPr>
              <a:t> </a:t>
            </a:r>
            <a:r>
              <a:rPr lang="it-IT" sz="3200" dirty="0" err="1" smtClean="0">
                <a:latin typeface="Verdana" pitchFamily="34" charset="0"/>
              </a:rPr>
              <a:t>to</a:t>
            </a:r>
            <a:r>
              <a:rPr lang="it-IT" sz="3200" dirty="0" smtClean="0">
                <a:latin typeface="Verdana" pitchFamily="34" charset="0"/>
              </a:rPr>
              <a:t> trust </a:t>
            </a:r>
            <a:r>
              <a:rPr lang="it-IT" sz="3200" dirty="0" err="1" smtClean="0">
                <a:latin typeface="Verdana" pitchFamily="34" charset="0"/>
              </a:rPr>
              <a:t>others</a:t>
            </a:r>
            <a:r>
              <a:rPr lang="it-IT" sz="3200" dirty="0" smtClean="0">
                <a:latin typeface="Verdana" pitchFamily="34" charset="0"/>
              </a:rPr>
              <a:t> at work </a:t>
            </a:r>
            <a:r>
              <a:rPr lang="it-IT" sz="3200" dirty="0" err="1" smtClean="0">
                <a:latin typeface="Verdana" pitchFamily="34" charset="0"/>
              </a:rPr>
              <a:t>would</a:t>
            </a:r>
            <a:r>
              <a:rPr lang="it-IT" sz="3200" dirty="0" smtClean="0">
                <a:latin typeface="Verdana" pitchFamily="34" charset="0"/>
              </a:rPr>
              <a:t> </a:t>
            </a:r>
            <a:r>
              <a:rPr lang="it-IT" sz="3200" dirty="0" err="1" smtClean="0">
                <a:latin typeface="Verdana" pitchFamily="34" charset="0"/>
              </a:rPr>
              <a:t>depend</a:t>
            </a:r>
            <a:r>
              <a:rPr lang="it-IT" sz="3200" dirty="0" smtClean="0">
                <a:latin typeface="Verdana" pitchFamily="34" charset="0"/>
              </a:rPr>
              <a:t> on </a:t>
            </a:r>
            <a:r>
              <a:rPr lang="it-IT" sz="3200" dirty="0" err="1" smtClean="0">
                <a:latin typeface="Verdana" pitchFamily="34" charset="0"/>
              </a:rPr>
              <a:t>my</a:t>
            </a:r>
            <a:r>
              <a:rPr lang="it-IT" sz="3200" dirty="0" smtClean="0">
                <a:latin typeface="Verdana" pitchFamily="34" charset="0"/>
              </a:rPr>
              <a:t> first </a:t>
            </a:r>
            <a:r>
              <a:rPr lang="it-IT" sz="3200" dirty="0" err="1" smtClean="0">
                <a:latin typeface="Verdana" pitchFamily="34" charset="0"/>
              </a:rPr>
              <a:t>impression</a:t>
            </a:r>
            <a:r>
              <a:rPr lang="it-IT" sz="3200" dirty="0" smtClean="0">
                <a:latin typeface="Verdana" pitchFamily="34" charset="0"/>
              </a:rPr>
              <a:t> and </a:t>
            </a:r>
            <a:r>
              <a:rPr lang="it-IT" sz="3200" dirty="0" err="1" smtClean="0">
                <a:latin typeface="Verdana" pitchFamily="34" charset="0"/>
              </a:rPr>
              <a:t>instinctive</a:t>
            </a:r>
            <a:r>
              <a:rPr lang="it-IT" sz="3200" dirty="0" smtClean="0">
                <a:latin typeface="Verdana" pitchFamily="34" charset="0"/>
              </a:rPr>
              <a:t> feeling </a:t>
            </a:r>
            <a:r>
              <a:rPr lang="it-IT" sz="3200" dirty="0" err="1" smtClean="0">
                <a:latin typeface="Verdana" pitchFamily="34" charset="0"/>
              </a:rPr>
              <a:t>about</a:t>
            </a:r>
            <a:r>
              <a:rPr lang="it-IT" sz="3200" dirty="0" smtClean="0">
                <a:latin typeface="Verdana" pitchFamily="34" charset="0"/>
              </a:rPr>
              <a:t> </a:t>
            </a:r>
            <a:r>
              <a:rPr lang="it-IT" sz="3200" dirty="0" err="1" smtClean="0">
                <a:latin typeface="Verdana" pitchFamily="34" charset="0"/>
              </a:rPr>
              <a:t>them</a:t>
            </a:r>
            <a:endParaRPr lang="en-GB" sz="3200" dirty="0" smtClean="0">
              <a:latin typeface="Verdana" pitchFamily="34" charset="0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357158" y="2000240"/>
          <a:ext cx="8472518" cy="418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9313"/>
            <a:ext cx="14287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858280" cy="1285897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it-IT" sz="3200" dirty="0" err="1" smtClean="0">
                <a:latin typeface="+mn-lt"/>
              </a:rPr>
              <a:t>My</a:t>
            </a:r>
            <a:r>
              <a:rPr lang="it-IT" sz="3200" dirty="0" smtClean="0">
                <a:latin typeface="+mn-lt"/>
              </a:rPr>
              <a:t> </a:t>
            </a:r>
            <a:r>
              <a:rPr lang="it-IT" sz="3200" dirty="0" err="1" smtClean="0">
                <a:latin typeface="+mn-lt"/>
              </a:rPr>
              <a:t>decision</a:t>
            </a:r>
            <a:r>
              <a:rPr lang="it-IT" sz="3200" dirty="0" smtClean="0">
                <a:latin typeface="+mn-lt"/>
              </a:rPr>
              <a:t> </a:t>
            </a:r>
            <a:r>
              <a:rPr lang="it-IT" sz="3200" dirty="0" err="1" smtClean="0">
                <a:latin typeface="+mn-lt"/>
              </a:rPr>
              <a:t>to</a:t>
            </a:r>
            <a:r>
              <a:rPr lang="it-IT" sz="3200" dirty="0" smtClean="0">
                <a:latin typeface="+mn-lt"/>
              </a:rPr>
              <a:t> trust </a:t>
            </a:r>
            <a:r>
              <a:rPr lang="it-IT" sz="3200" dirty="0" err="1" smtClean="0">
                <a:latin typeface="+mn-lt"/>
              </a:rPr>
              <a:t>others</a:t>
            </a:r>
            <a:r>
              <a:rPr lang="it-IT" sz="3200" dirty="0" smtClean="0">
                <a:latin typeface="+mn-lt"/>
              </a:rPr>
              <a:t> at work </a:t>
            </a:r>
            <a:r>
              <a:rPr lang="it-IT" sz="3200" dirty="0" err="1" smtClean="0">
                <a:latin typeface="+mn-lt"/>
              </a:rPr>
              <a:t>would</a:t>
            </a:r>
            <a:r>
              <a:rPr lang="it-IT" sz="3200" dirty="0" smtClean="0">
                <a:latin typeface="+mn-lt"/>
              </a:rPr>
              <a:t> </a:t>
            </a:r>
            <a:r>
              <a:rPr lang="it-IT" sz="3200" dirty="0" err="1" smtClean="0">
                <a:latin typeface="+mn-lt"/>
              </a:rPr>
              <a:t>depend</a:t>
            </a:r>
            <a:r>
              <a:rPr lang="it-IT" sz="3200" dirty="0" smtClean="0">
                <a:latin typeface="+mn-lt"/>
              </a:rPr>
              <a:t> on </a:t>
            </a:r>
            <a:r>
              <a:rPr lang="it-IT" sz="3200" dirty="0" err="1" smtClean="0">
                <a:latin typeface="+mn-lt"/>
              </a:rPr>
              <a:t>my</a:t>
            </a:r>
            <a:r>
              <a:rPr lang="it-IT" sz="3200" dirty="0" smtClean="0">
                <a:latin typeface="+mn-lt"/>
              </a:rPr>
              <a:t> </a:t>
            </a:r>
            <a:r>
              <a:rPr lang="it-IT" sz="3200" dirty="0" err="1" smtClean="0">
                <a:latin typeface="+mn-lt"/>
              </a:rPr>
              <a:t>rational</a:t>
            </a:r>
            <a:r>
              <a:rPr lang="it-IT" sz="3200" dirty="0" smtClean="0">
                <a:latin typeface="+mn-lt"/>
              </a:rPr>
              <a:t> </a:t>
            </a:r>
            <a:r>
              <a:rPr lang="it-IT" sz="3200" dirty="0" err="1" smtClean="0">
                <a:latin typeface="+mn-lt"/>
              </a:rPr>
              <a:t>expectations</a:t>
            </a:r>
            <a:r>
              <a:rPr lang="it-IT" sz="3200" dirty="0" smtClean="0">
                <a:latin typeface="+mn-lt"/>
              </a:rPr>
              <a:t> </a:t>
            </a:r>
            <a:r>
              <a:rPr lang="it-IT" sz="3200" dirty="0" err="1" smtClean="0">
                <a:latin typeface="+mn-lt"/>
              </a:rPr>
              <a:t>based</a:t>
            </a:r>
            <a:r>
              <a:rPr lang="it-IT" sz="3200" dirty="0" smtClean="0">
                <a:latin typeface="+mn-lt"/>
              </a:rPr>
              <a:t> on </a:t>
            </a:r>
            <a:r>
              <a:rPr lang="it-IT" sz="3200" dirty="0" err="1" smtClean="0">
                <a:latin typeface="+mn-lt"/>
              </a:rPr>
              <a:t>specific</a:t>
            </a:r>
            <a:r>
              <a:rPr lang="it-IT" sz="3200" dirty="0" smtClean="0">
                <a:latin typeface="+mn-lt"/>
              </a:rPr>
              <a:t> </a:t>
            </a:r>
            <a:r>
              <a:rPr lang="it-IT" sz="3200" dirty="0" err="1" smtClean="0">
                <a:latin typeface="+mn-lt"/>
              </a:rPr>
              <a:t>knowledge</a:t>
            </a:r>
            <a:r>
              <a:rPr lang="it-IT" sz="3200" dirty="0" smtClean="0">
                <a:latin typeface="+mn-lt"/>
              </a:rPr>
              <a:t> </a:t>
            </a:r>
            <a:r>
              <a:rPr lang="it-IT" sz="3200" dirty="0" err="1" smtClean="0">
                <a:latin typeface="+mn-lt"/>
              </a:rPr>
              <a:t>about</a:t>
            </a:r>
            <a:r>
              <a:rPr lang="it-IT" sz="3200" dirty="0" smtClean="0">
                <a:latin typeface="+mn-lt"/>
              </a:rPr>
              <a:t> </a:t>
            </a:r>
            <a:r>
              <a:rPr lang="it-IT" sz="3200" dirty="0" err="1" smtClean="0">
                <a:latin typeface="+mn-lt"/>
              </a:rPr>
              <a:t>them</a:t>
            </a:r>
            <a:r>
              <a:rPr lang="it-IT" sz="3200" dirty="0" smtClean="0">
                <a:latin typeface="+mn-lt"/>
              </a:rPr>
              <a:t> </a:t>
            </a:r>
            <a:endParaRPr lang="en-GB" sz="3200" dirty="0" smtClean="0">
              <a:latin typeface="+mn-lt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671482" y="2357430"/>
          <a:ext cx="8472518" cy="418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9313"/>
            <a:ext cx="14287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372505" cy="1643063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sz="3200" dirty="0" smtClean="0">
                <a:latin typeface="+mn-lt"/>
              </a:rPr>
              <a:t>High levels of trust can be built more easily at work if people express their emotions openly with each other 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4" y="2071678"/>
          <a:ext cx="8472518" cy="418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9313"/>
            <a:ext cx="14287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372505" cy="1714501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sz="3200" dirty="0" smtClean="0">
                <a:latin typeface="+mn-lt"/>
              </a:rPr>
              <a:t>High levels of trust can be built more easily at work if people share all relevant information with each other 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4" y="2071678"/>
          <a:ext cx="8472518" cy="418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9313"/>
            <a:ext cx="14287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372505" cy="178595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sz="3200" dirty="0" smtClean="0">
                <a:latin typeface="+mn-lt"/>
              </a:rPr>
              <a:t>I would be more willing to trust others at work if they are able to deal with emotional issues or conflicts openly showing their true feelings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4" y="2071678"/>
          <a:ext cx="8472518" cy="418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9313"/>
            <a:ext cx="14287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372505" cy="178595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sz="3200" dirty="0" smtClean="0">
                <a:latin typeface="Verdana" pitchFamily="34" charset="0"/>
              </a:rPr>
              <a:t>I would be more willing to trust others at work if they are able to deal with emotional issues or conflicts in an objective and self-controlled way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4" y="2071678"/>
          <a:ext cx="8472518" cy="418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9313"/>
            <a:ext cx="14287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72560" cy="178595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sz="3200" dirty="0" smtClean="0">
                <a:latin typeface="Verdana" pitchFamily="34" charset="0"/>
              </a:rPr>
              <a:t>My trust in my work colleagues would be reduced if I noticed they consistently controlled their emotional reactions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4" y="2071678"/>
          <a:ext cx="8472518" cy="418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9313"/>
            <a:ext cx="14287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190</Words>
  <Application>Microsoft Office PowerPoint</Application>
  <PresentationFormat>Presentazione su schermo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  Openness with Information &amp;  Emotional Accessibility  Across Gender  </vt:lpstr>
      <vt:lpstr>Overall Relative Focus</vt:lpstr>
      <vt:lpstr>My decision to trust others at work would depend on my first impression and instinctive feeling about them</vt:lpstr>
      <vt:lpstr>My decision to trust others at work would depend on my rational expectations based on specific knowledge about them </vt:lpstr>
      <vt:lpstr>High levels of trust can be built more easily at work if people express their emotions openly with each other </vt:lpstr>
      <vt:lpstr>High levels of trust can be built more easily at work if people share all relevant information with each other </vt:lpstr>
      <vt:lpstr>I would be more willing to trust others at work if they are able to deal with emotional issues or conflicts openly showing their true feelings</vt:lpstr>
      <vt:lpstr>I would be more willing to trust others at work if they are able to deal with emotional issues or conflicts in an objective and self-controlled way</vt:lpstr>
      <vt:lpstr>My trust in my work colleagues would be reduced if I noticed they consistently controlled their emotional reactions</vt:lpstr>
      <vt:lpstr>My trust in my work colleagues would be reduced if they were afraid to give me direct but objective feedback about what they think </vt:lpstr>
    </vt:vector>
  </TitlesOfParts>
  <Company>SynergyPlus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ACROSS GENDER</dc:title>
  <dc:creator>Marianna Amy Crestani </dc:creator>
  <cp:lastModifiedBy>Marianna Amy Crestani </cp:lastModifiedBy>
  <cp:revision>12</cp:revision>
  <dcterms:created xsi:type="dcterms:W3CDTF">2008-10-07T12:48:39Z</dcterms:created>
  <dcterms:modified xsi:type="dcterms:W3CDTF">2008-10-13T13:41:54Z</dcterms:modified>
</cp:coreProperties>
</file>