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D7"/>
    <a:srgbClr val="99057D"/>
    <a:srgbClr val="891573"/>
    <a:srgbClr val="3505BB"/>
    <a:srgbClr val="130BB5"/>
    <a:srgbClr val="3D16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0123456790123455E-2"/>
          <c:y val="0"/>
          <c:w val="0.95987654320987914"/>
          <c:h val="0.742824676207033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945D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0"/>
                  <c:y val="-4.783177033828690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6296296296296294E-3"/>
                  <c:y val="-0.22832698789585185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758876504550227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56E-3"/>
                  <c:y val="-0.14972389286773916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6.1729610187615438E-3"/>
                  <c:y val="-0.2296141682892458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0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17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56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67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52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very comfortable</c:v>
                </c:pt>
                <c:pt idx="1">
                  <c:v>comfortable</c:v>
                </c:pt>
                <c:pt idx="2">
                  <c:v>neutral</c:v>
                </c:pt>
                <c:pt idx="3">
                  <c:v>uncomfortable</c:v>
                </c:pt>
                <c:pt idx="4">
                  <c:v>very uncomfortable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Val val="1"/>
        </c:dLbls>
        <c:overlap val="100"/>
        <c:axId val="86036864"/>
        <c:axId val="86038400"/>
      </c:barChart>
      <c:catAx>
        <c:axId val="86036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6038400"/>
        <c:crosses val="autoZero"/>
        <c:auto val="1"/>
        <c:lblAlgn val="ctr"/>
        <c:lblOffset val="100"/>
      </c:catAx>
      <c:valAx>
        <c:axId val="86038400"/>
        <c:scaling>
          <c:orientation val="minMax"/>
        </c:scaling>
        <c:delete val="1"/>
        <c:axPos val="l"/>
        <c:numFmt formatCode="General" sourceLinked="1"/>
        <c:tickLblPos val="nextTo"/>
        <c:crossAx val="860368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39E-2"/>
          <c:y val="1.5317405870342488E-2"/>
          <c:w val="0.95987654320988058"/>
          <c:h val="0.742824676207034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432098765432098E-3"/>
                  <c:y val="-6.5972280321280885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204E-3"/>
                  <c:y val="-5.9879395196621513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71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102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48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2677016892100158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9"/>
                </c:manualLayout>
              </c:layout>
              <c:showVal val="1"/>
            </c:dLbl>
            <c:dLbl>
              <c:idx val="7"/>
              <c:layout>
                <c:manualLayout>
                  <c:x val="-7.7160493827160767E-3"/>
                  <c:y val="-0.33430368397232008"/>
                </c:manualLayout>
              </c:layout>
              <c:showVal val="1"/>
            </c:dLbl>
            <c:dLbl>
              <c:idx val="8"/>
              <c:layout>
                <c:manualLayout>
                  <c:x val="-7.7160493827160767E-3"/>
                  <c:y val="-0.2513756383357748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99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Submit</c:v>
                </c:pt>
                <c:pt idx="1">
                  <c:v>Not Submit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Val val="1"/>
        </c:dLbls>
        <c:overlap val="100"/>
        <c:axId val="174949120"/>
        <c:axId val="174951040"/>
      </c:barChart>
      <c:catAx>
        <c:axId val="174949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4951040"/>
        <c:crosses val="autoZero"/>
        <c:auto val="1"/>
        <c:lblAlgn val="ctr"/>
        <c:lblOffset val="100"/>
      </c:catAx>
      <c:valAx>
        <c:axId val="174951040"/>
        <c:scaling>
          <c:orientation val="minMax"/>
        </c:scaling>
        <c:delete val="1"/>
        <c:axPos val="l"/>
        <c:numFmt formatCode="General" sourceLinked="1"/>
        <c:tickLblPos val="nextTo"/>
        <c:crossAx val="17494912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0123456790123462E-2"/>
          <c:y val="0"/>
          <c:w val="0.95987654320987925"/>
          <c:h val="0.7428246762070336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-4.7831770338286908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4.6296296296296302E-3"/>
                  <c:y val="-0.22832698789585187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7588765045502278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E-3"/>
                  <c:y val="-0.14972389286773921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6.1729610187615446E-3"/>
                  <c:y val="-0.2296141682892458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1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2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58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7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57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Submit</c:v>
                </c:pt>
                <c:pt idx="1">
                  <c:v>Not Submit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dLbls>
          <c:showVal val="1"/>
        </c:dLbls>
        <c:overlap val="100"/>
        <c:axId val="76989952"/>
        <c:axId val="76995968"/>
      </c:barChart>
      <c:catAx>
        <c:axId val="76989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76995968"/>
        <c:crosses val="autoZero"/>
        <c:auto val="1"/>
        <c:lblAlgn val="ctr"/>
        <c:lblOffset val="100"/>
      </c:catAx>
      <c:valAx>
        <c:axId val="76995968"/>
        <c:scaling>
          <c:orientation val="minMax"/>
        </c:scaling>
        <c:delete val="1"/>
        <c:axPos val="l"/>
        <c:numFmt formatCode="General" sourceLinked="1"/>
        <c:tickLblPos val="nextTo"/>
        <c:crossAx val="769899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25E-2"/>
          <c:y val="0"/>
          <c:w val="0.95987654320987958"/>
          <c:h val="0.742824676207033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945D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1.5432098765432098E-3"/>
                  <c:y val="-3.746576463371881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196E-3"/>
                  <c:y val="-3.9147383787485453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196E-3"/>
                  <c:y val="-3.85380748694964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5E-3"/>
                  <c:y val="-0.14972389286773927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6.1729610187615438E-3"/>
                  <c:y val="-0.1648266326356957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bg1"/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2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39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64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78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69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very comfortable</c:v>
                </c:pt>
                <c:pt idx="1">
                  <c:v>comfortable</c:v>
                </c:pt>
                <c:pt idx="2">
                  <c:v>neutral</c:v>
                </c:pt>
                <c:pt idx="3">
                  <c:v>uncomfortable</c:v>
                </c:pt>
                <c:pt idx="4">
                  <c:v>very uncomfortable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overlap val="100"/>
        <c:axId val="166335616"/>
        <c:axId val="174018944"/>
      </c:barChart>
      <c:catAx>
        <c:axId val="166335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4018944"/>
        <c:crosses val="autoZero"/>
        <c:auto val="1"/>
        <c:lblAlgn val="ctr"/>
        <c:lblOffset val="100"/>
      </c:catAx>
      <c:valAx>
        <c:axId val="174018944"/>
        <c:scaling>
          <c:orientation val="minMax"/>
        </c:scaling>
        <c:delete val="1"/>
        <c:axPos val="l"/>
        <c:numFmt formatCode="General" sourceLinked="1"/>
        <c:tickLblPos val="nextTo"/>
        <c:crossAx val="1663356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0123456790123455E-2"/>
          <c:y val="0"/>
          <c:w val="0.95987654320987981"/>
          <c:h val="0.7428246762070339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5432098765432102E-3"/>
                  <c:y val="-3.746576463371881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2E-3"/>
                  <c:y val="-3.914738378748546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2E-3"/>
                  <c:y val="-3.85380748694964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69E-3"/>
                  <c:y val="-0.1497238928677393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6.1729610187615446E-3"/>
                  <c:y val="-0.1648266326356957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bg1"/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35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45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67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8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74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Submit</c:v>
                </c:pt>
                <c:pt idx="1">
                  <c:v>Not submit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Val val="1"/>
        </c:dLbls>
        <c:overlap val="100"/>
        <c:axId val="94789632"/>
        <c:axId val="94791936"/>
      </c:barChart>
      <c:catAx>
        <c:axId val="94789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94791936"/>
        <c:crosses val="autoZero"/>
        <c:auto val="1"/>
        <c:lblAlgn val="ctr"/>
        <c:lblOffset val="100"/>
      </c:catAx>
      <c:valAx>
        <c:axId val="94791936"/>
        <c:scaling>
          <c:orientation val="minMax"/>
        </c:scaling>
        <c:delete val="1"/>
        <c:axPos val="l"/>
        <c:numFmt formatCode="General" sourceLinked="1"/>
        <c:tickLblPos val="nextTo"/>
        <c:crossAx val="947896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39E-2"/>
          <c:y val="0"/>
          <c:w val="0.95987654320987992"/>
          <c:h val="0.74282467620703418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945D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1.5432098765432104E-3"/>
                  <c:y val="-3.746576463371881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204E-3"/>
                  <c:y val="-3.9147383787485467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204E-3"/>
                  <c:y val="-3.85380748694964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73E-3"/>
                  <c:y val="-0.14972389286773938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6.1729610187615464E-3"/>
                  <c:y val="-0.1648266326356957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bg1"/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51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7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8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77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very comfortable</c:v>
                </c:pt>
                <c:pt idx="1">
                  <c:v>comfortable</c:v>
                </c:pt>
                <c:pt idx="2">
                  <c:v>neutral</c:v>
                </c:pt>
                <c:pt idx="3">
                  <c:v>uncomfortable</c:v>
                </c:pt>
                <c:pt idx="4">
                  <c:v>very uncomfortable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overlap val="100"/>
        <c:axId val="174458752"/>
        <c:axId val="174460928"/>
      </c:barChart>
      <c:catAx>
        <c:axId val="174458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4460928"/>
        <c:crosses val="autoZero"/>
        <c:auto val="1"/>
        <c:lblAlgn val="ctr"/>
        <c:lblOffset val="100"/>
      </c:catAx>
      <c:valAx>
        <c:axId val="174460928"/>
        <c:scaling>
          <c:orientation val="minMax"/>
        </c:scaling>
        <c:delete val="1"/>
        <c:axPos val="l"/>
        <c:numFmt formatCode="General" sourceLinked="1"/>
        <c:tickLblPos val="nextTo"/>
        <c:crossAx val="1744587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0123456790123462E-2"/>
          <c:y val="3.0866414427194528E-2"/>
          <c:w val="0.95987654320988003"/>
          <c:h val="0.742824676207034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0864197530864252E-3"/>
                  <c:y val="-7.374678459970693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72E-3"/>
                  <c:y val="-0.1013434180148934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701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84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32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2677016892100136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62"/>
                </c:manualLayout>
              </c:layout>
              <c:showVal val="1"/>
            </c:dLbl>
            <c:dLbl>
              <c:idx val="7"/>
              <c:layout>
                <c:manualLayout>
                  <c:x val="-7.7160493827160663E-3"/>
                  <c:y val="-0.33430368397231958"/>
                </c:manualLayout>
              </c:layout>
              <c:showVal val="1"/>
            </c:dLbl>
            <c:dLbl>
              <c:idx val="8"/>
              <c:layout>
                <c:manualLayout>
                  <c:x val="-7.7160493827160663E-3"/>
                  <c:y val="-0.2513756383357748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82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Submit</c:v>
                </c:pt>
                <c:pt idx="1">
                  <c:v>Not Submit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Val val="1"/>
        </c:dLbls>
        <c:overlap val="100"/>
        <c:axId val="174749184"/>
        <c:axId val="174750720"/>
      </c:barChart>
      <c:catAx>
        <c:axId val="174749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4750720"/>
        <c:crosses val="autoZero"/>
        <c:auto val="1"/>
        <c:lblAlgn val="ctr"/>
        <c:lblOffset val="100"/>
      </c:catAx>
      <c:valAx>
        <c:axId val="174750720"/>
        <c:scaling>
          <c:orientation val="minMax"/>
        </c:scaling>
        <c:delete val="1"/>
        <c:axPos val="l"/>
        <c:numFmt formatCode="General" sourceLinked="1"/>
        <c:tickLblPos val="nextTo"/>
        <c:crossAx val="1747491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53E-2"/>
          <c:y val="0"/>
          <c:w val="0.95987654320988014"/>
          <c:h val="0.7428246762070346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945D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1.5432098765432113E-3"/>
                  <c:y val="-3.746576463371881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218E-3"/>
                  <c:y val="-3.91473837874854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0864197530864218E-3"/>
                  <c:y val="-3.85380748694964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84E-3"/>
                  <c:y val="-0.14972389286773946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9.2591377466705559E-3"/>
                  <c:y val="-5.3392071311589483E-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5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6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78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89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88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very comfortable</c:v>
                </c:pt>
                <c:pt idx="1">
                  <c:v>comfortable</c:v>
                </c:pt>
                <c:pt idx="2">
                  <c:v>neutral</c:v>
                </c:pt>
                <c:pt idx="3">
                  <c:v>uncomfortable</c:v>
                </c:pt>
                <c:pt idx="4">
                  <c:v>very uncomfortable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overlap val="100"/>
        <c:axId val="171189760"/>
        <c:axId val="171225856"/>
      </c:barChart>
      <c:catAx>
        <c:axId val="171189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1225856"/>
        <c:crosses val="autoZero"/>
        <c:auto val="1"/>
        <c:lblAlgn val="ctr"/>
        <c:lblOffset val="100"/>
      </c:catAx>
      <c:valAx>
        <c:axId val="171225856"/>
        <c:scaling>
          <c:orientation val="minMax"/>
        </c:scaling>
        <c:delete val="1"/>
        <c:axPos val="l"/>
        <c:numFmt formatCode="General" sourceLinked="1"/>
        <c:tickLblPos val="nextTo"/>
        <c:crossAx val="1711897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25E-2"/>
          <c:y val="1.5317405870342488E-2"/>
          <c:w val="0.95987654320988025"/>
          <c:h val="0.742824676207034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432098765432098E-3"/>
                  <c:y val="-1.414225179844077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196E-3"/>
                  <c:y val="-5.9879395196621499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6.1728395061728392E-3"/>
                  <c:y val="-0.16811314617659706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93E-3"/>
                  <c:y val="-0.1341748843108871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2151258864760642E-7"/>
                  <c:y val="-5.8575074163873475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392E-3"/>
                  <c:y val="-0.3267701689210014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7835941227196374"/>
                </c:manualLayout>
              </c:layout>
              <c:showVal val="1"/>
            </c:dLbl>
            <c:dLbl>
              <c:idx val="7"/>
              <c:layout>
                <c:manualLayout>
                  <c:x val="-7.7160493827160715E-3"/>
                  <c:y val="-0.33430368397231985"/>
                </c:manualLayout>
              </c:layout>
              <c:showVal val="1"/>
            </c:dLbl>
            <c:dLbl>
              <c:idx val="8"/>
              <c:layout>
                <c:manualLayout>
                  <c:x val="-7.7160493827160715E-3"/>
                  <c:y val="-0.25137563833577481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94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Submit</c:v>
                </c:pt>
                <c:pt idx="1">
                  <c:v>Not Submit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Val val="1"/>
        </c:dLbls>
        <c:overlap val="100"/>
        <c:axId val="159285632"/>
        <c:axId val="171191680"/>
      </c:barChart>
      <c:catAx>
        <c:axId val="159285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71191680"/>
        <c:crosses val="autoZero"/>
        <c:auto val="1"/>
        <c:lblAlgn val="ctr"/>
        <c:lblOffset val="100"/>
      </c:catAx>
      <c:valAx>
        <c:axId val="171191680"/>
        <c:scaling>
          <c:orientation val="minMax"/>
        </c:scaling>
        <c:delete val="1"/>
        <c:axPos val="l"/>
        <c:numFmt formatCode="General" sourceLinked="1"/>
        <c:tickLblPos val="nextTo"/>
        <c:crossAx val="1592856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5493827160493867E-2"/>
          <c:y val="0"/>
          <c:w val="0.95987654320988036"/>
          <c:h val="0.742824676207034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spPr>
              <a:solidFill>
                <a:srgbClr val="0E6EE2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945D7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1.5432098765432122E-3"/>
                  <c:y val="-3.7465764633718819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3.0864197530864235E-3"/>
                  <c:y val="-3.914738378748548E-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2"/>
              <c:layout>
                <c:manualLayout>
                  <c:x val="3.0864197530864235E-3"/>
                  <c:y val="-3.85380748694964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5430883639545056E-3"/>
                  <c:y val="-4.8655337248200994E-2"/>
                </c:manualLayout>
              </c:layout>
              <c:spPr/>
              <c:txPr>
                <a:bodyPr/>
                <a:lstStyle/>
                <a:p>
                  <a:pPr>
                    <a:defRPr lang="en-GB" sz="20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Verdana" pitchFamily="34" charset="0"/>
                    </a:defRPr>
                  </a:pPr>
                  <a:endParaRPr lang="it-IT"/>
                </a:p>
              </c:txPr>
              <c:dLblPos val="ctr"/>
              <c:showVal val="1"/>
            </c:dLbl>
            <c:dLbl>
              <c:idx val="4"/>
              <c:layout>
                <c:manualLayout>
                  <c:x val="9.2591377466705576E-3"/>
                  <c:y val="-5.339207131158950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6.1728395061728418E-3"/>
                  <c:y val="-0.3215871660687176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3498526925291717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21768611979592883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22805212550049694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0.18140509982994096"/>
                </c:manualLayout>
              </c:layout>
              <c:showVal val="1"/>
            </c:dLbl>
            <c:txPr>
              <a:bodyPr/>
              <a:lstStyle/>
              <a:p>
                <a:pPr>
                  <a:defRPr lang="en-GB" sz="2000" b="1">
                    <a:solidFill>
                      <a:schemeClr val="bg1"/>
                    </a:solidFill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very comfortable</c:v>
                </c:pt>
                <c:pt idx="1">
                  <c:v>comfortable</c:v>
                </c:pt>
                <c:pt idx="2">
                  <c:v>neutral</c:v>
                </c:pt>
                <c:pt idx="3">
                  <c:v>uncomfortable</c:v>
                </c:pt>
                <c:pt idx="4">
                  <c:v>very uncomfortable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overlap val="100"/>
        <c:axId val="151800832"/>
        <c:axId val="151814912"/>
      </c:barChart>
      <c:catAx>
        <c:axId val="151800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151814912"/>
        <c:crosses val="autoZero"/>
        <c:auto val="1"/>
        <c:lblAlgn val="ctr"/>
        <c:lblOffset val="100"/>
      </c:catAx>
      <c:valAx>
        <c:axId val="151814912"/>
        <c:scaling>
          <c:orientation val="minMax"/>
        </c:scaling>
        <c:delete val="1"/>
        <c:axPos val="l"/>
        <c:numFmt formatCode="General" sourceLinked="1"/>
        <c:tickLblPos val="nextTo"/>
        <c:crossAx val="1518008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1E35-5077-428A-8BDD-B563C3251FDF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863-02DA-4F2A-865A-1498BAD46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414340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TRUST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DILEMMAS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R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esults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related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to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disposition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to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trust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for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trainers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and </a:t>
            </a:r>
            <a:r>
              <a:rPr lang="it-IT" b="1" dirty="0" err="1" smtClean="0">
                <a:solidFill>
                  <a:srgbClr val="0000FF"/>
                </a:solidFill>
                <a:latin typeface="Verdana" pitchFamily="34" charset="0"/>
              </a:rPr>
              <a:t>consultants</a:t>
            </a:r>
            <a:r>
              <a:rPr lang="it-IT" b="1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it-IT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4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5016"/>
            <a:ext cx="14287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857628"/>
            <a:ext cx="421484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The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Netherlands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How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comfortable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be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in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submitting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your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precious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material?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00042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The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Netherlands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929330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2"/>
            <a:ext cx="714375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ITALY</a:t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How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comfortable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be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in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submitting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your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precious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material?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957366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57162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ITALY</a:t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you…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GERMANY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How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comfortable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be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in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submitting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your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precious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material?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C:\Documents and Settings\Utente\Documenti\CLIPART\POWERPNT\GERMA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66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GERMANY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you…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C:\Documents and Settings\Utente\Documenti\CLIPART\POWERPNT\GERMA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66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UK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How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comfortable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be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in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submitting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your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precious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material?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C:\Documents and Settings\Utente\Documenti\CLIPART\POWERPNT\REGNU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66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UK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929330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C:\Documents and Settings\Utente\Documenti\CLIPART\POWERPNT\REGNU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42852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USA</a:t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How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comfortable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be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in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submitting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your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precious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 material? 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000768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Utente\Documenti\CLIPART\POWERPNT\USA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2"/>
            <a:ext cx="692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USA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Would</a:t>
            </a:r>
            <a:r>
              <a:rPr lang="it-IT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it-IT" sz="3600" dirty="0" err="1" smtClean="0">
                <a:solidFill>
                  <a:srgbClr val="0000FF"/>
                </a:solidFill>
                <a:latin typeface="Verdana" pitchFamily="34" charset="0"/>
              </a:rPr>
              <a:t>you…</a:t>
            </a:r>
            <a:endParaRPr lang="en-GB" sz="36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929330"/>
            <a:ext cx="14287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Utente\Documenti\CLIPART\POWERPNT\USA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2"/>
            <a:ext cx="692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41</Words>
  <Application>Microsoft Office PowerPoint</Application>
  <PresentationFormat>Presentazione su schermo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TRUST DILEMMAS Results related to disposition to trust for trainers and consultants </vt:lpstr>
      <vt:lpstr> ITALY How comfortable would you be in submitting your precious  material?  </vt:lpstr>
      <vt:lpstr> ITALY Would you… </vt:lpstr>
      <vt:lpstr> GERMANY How comfortable would you be in submitting your precious  material?  </vt:lpstr>
      <vt:lpstr> GERMANY  Would you…   </vt:lpstr>
      <vt:lpstr> UK How comfortable would you be in submitting your precious  material?  </vt:lpstr>
      <vt:lpstr>UK Would you…</vt:lpstr>
      <vt:lpstr> USA How comfortable would you be in submitting your precious  material?  </vt:lpstr>
      <vt:lpstr>USA Would you…</vt:lpstr>
      <vt:lpstr> The Netherlands How comfortable would you be in submitting your precious  material?  </vt:lpstr>
      <vt:lpstr>The Netherlands Would you…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Marianna Amy Crestani </dc:creator>
  <cp:lastModifiedBy>Marianna Amy Crestani </cp:lastModifiedBy>
  <cp:revision>16</cp:revision>
  <dcterms:created xsi:type="dcterms:W3CDTF">2008-10-07T13:13:40Z</dcterms:created>
  <dcterms:modified xsi:type="dcterms:W3CDTF">2008-10-13T15:04:27Z</dcterms:modified>
</cp:coreProperties>
</file>